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06" r:id="rId1"/>
  </p:sldMasterIdLst>
  <p:notesMasterIdLst>
    <p:notesMasterId r:id="rId25"/>
  </p:notesMasterIdLst>
  <p:sldIdLst>
    <p:sldId id="256" r:id="rId2"/>
    <p:sldId id="286" r:id="rId3"/>
    <p:sldId id="291" r:id="rId4"/>
    <p:sldId id="288" r:id="rId5"/>
    <p:sldId id="296" r:id="rId6"/>
    <p:sldId id="295" r:id="rId7"/>
    <p:sldId id="292" r:id="rId8"/>
    <p:sldId id="294" r:id="rId9"/>
    <p:sldId id="287" r:id="rId10"/>
    <p:sldId id="298" r:id="rId11"/>
    <p:sldId id="299" r:id="rId12"/>
    <p:sldId id="297" r:id="rId13"/>
    <p:sldId id="300" r:id="rId14"/>
    <p:sldId id="301" r:id="rId15"/>
    <p:sldId id="302" r:id="rId16"/>
    <p:sldId id="280" r:id="rId17"/>
    <p:sldId id="281" r:id="rId18"/>
    <p:sldId id="282" r:id="rId19"/>
    <p:sldId id="284" r:id="rId20"/>
    <p:sldId id="283" r:id="rId21"/>
    <p:sldId id="285" r:id="rId22"/>
    <p:sldId id="293" r:id="rId23"/>
    <p:sldId id="303" r:id="rId24"/>
  </p:sldIdLst>
  <p:sldSz cx="9144000" cy="6858000" type="screen4x3"/>
  <p:notesSz cx="6743700" cy="98758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52" autoAdjust="0"/>
  </p:normalViewPr>
  <p:slideViewPr>
    <p:cSldViewPr>
      <p:cViewPr varScale="1">
        <p:scale>
          <a:sx n="90" d="100"/>
          <a:sy n="90" d="100"/>
        </p:scale>
        <p:origin x="14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19525" y="0"/>
            <a:ext cx="2922588" cy="495300"/>
          </a:xfrm>
          <a:prstGeom prst="rect">
            <a:avLst/>
          </a:prstGeom>
        </p:spPr>
        <p:txBody>
          <a:bodyPr vert="horz" lIns="91440" tIns="45720" rIns="91440" bIns="45720" rtlCol="0"/>
          <a:lstStyle>
            <a:lvl1pPr algn="r">
              <a:defRPr sz="1200"/>
            </a:lvl1pPr>
          </a:lstStyle>
          <a:p>
            <a:fld id="{C8315B96-FB23-43BD-A241-F0F42CF04D7F}" type="datetimeFigureOut">
              <a:rPr lang="it-IT" smtClean="0"/>
              <a:t>31/05/2018</a:t>
            </a:fld>
            <a:endParaRPr lang="it-IT"/>
          </a:p>
        </p:txBody>
      </p:sp>
      <p:sp>
        <p:nvSpPr>
          <p:cNvPr id="4" name="Segnaposto immagine diapositiva 3"/>
          <p:cNvSpPr>
            <a:spLocks noGrp="1" noRot="1" noChangeAspect="1"/>
          </p:cNvSpPr>
          <p:nvPr>
            <p:ph type="sldImg" idx="2"/>
          </p:nvPr>
        </p:nvSpPr>
        <p:spPr>
          <a:xfrm>
            <a:off x="1150938" y="1235075"/>
            <a:ext cx="4441825" cy="33321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4688" y="4752975"/>
            <a:ext cx="5394325" cy="3887788"/>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80538"/>
            <a:ext cx="2922588" cy="4953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19525" y="9380538"/>
            <a:ext cx="2922588" cy="495300"/>
          </a:xfrm>
          <a:prstGeom prst="rect">
            <a:avLst/>
          </a:prstGeom>
        </p:spPr>
        <p:txBody>
          <a:bodyPr vert="horz" lIns="91440" tIns="45720" rIns="91440" bIns="45720" rtlCol="0" anchor="b"/>
          <a:lstStyle>
            <a:lvl1pPr algn="r">
              <a:defRPr sz="1200"/>
            </a:lvl1pPr>
          </a:lstStyle>
          <a:p>
            <a:fld id="{5C1779D9-8FFD-4573-BF93-7F1541DAF1ED}" type="slidenum">
              <a:rPr lang="it-IT" smtClean="0"/>
              <a:t>‹N›</a:t>
            </a:fld>
            <a:endParaRPr lang="it-IT"/>
          </a:p>
        </p:txBody>
      </p:sp>
    </p:spTree>
    <p:extLst>
      <p:ext uri="{BB962C8B-B14F-4D97-AF65-F5344CB8AC3E}">
        <p14:creationId xmlns:p14="http://schemas.microsoft.com/office/powerpoint/2010/main" val="2779210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C1779D9-8FFD-4573-BF93-7F1541DAF1ED}" type="slidenum">
              <a:rPr lang="it-IT" smtClean="0"/>
              <a:t>5</a:t>
            </a:fld>
            <a:endParaRPr lang="it-IT"/>
          </a:p>
        </p:txBody>
      </p:sp>
    </p:spTree>
    <p:extLst>
      <p:ext uri="{BB962C8B-B14F-4D97-AF65-F5344CB8AC3E}">
        <p14:creationId xmlns:p14="http://schemas.microsoft.com/office/powerpoint/2010/main" val="395795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B36925B-E5B2-48F5-9295-25461CC163C7}" type="slidenum">
              <a:rPr lang="it-IT" smtClean="0"/>
              <a:pPr/>
              <a:t>‹N›</a:t>
            </a:fld>
            <a:endParaRPr lang="it-IT"/>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918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142061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392531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398406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B36925B-E5B2-48F5-9295-25461CC163C7}" type="slidenum">
              <a:rPr lang="it-IT" smtClean="0"/>
              <a:pPr/>
              <a:t>‹N›</a:t>
            </a:fld>
            <a:endParaRPr lang="it-IT"/>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89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3422231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822960" y="2582334"/>
            <a:ext cx="3703320" cy="3286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63440" y="2582334"/>
            <a:ext cx="3703320" cy="3286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456341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61092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795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92F5D13-C774-490A-B142-440650F0ED18}" type="datetimeFigureOut">
              <a:rPr lang="it-IT" smtClean="0"/>
              <a:pPr/>
              <a:t>31/05/2018</a:t>
            </a:fld>
            <a:endParaRPr lang="it-IT"/>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36925B-E5B2-48F5-9295-25461CC163C7}" type="slidenum">
              <a:rPr lang="it-IT" smtClean="0"/>
              <a:pPr/>
              <a:t>‹N›</a:t>
            </a:fld>
            <a:endParaRPr lang="it-IT"/>
          </a:p>
        </p:txBody>
      </p:sp>
    </p:spTree>
    <p:extLst>
      <p:ext uri="{BB962C8B-B14F-4D97-AF65-F5344CB8AC3E}">
        <p14:creationId xmlns:p14="http://schemas.microsoft.com/office/powerpoint/2010/main" val="2236551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92F5D13-C774-490A-B142-440650F0ED18}" type="datetimeFigureOut">
              <a:rPr lang="it-IT" smtClean="0"/>
              <a:pPr/>
              <a:t>31/05/2018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B36925B-E5B2-48F5-9295-25461CC163C7}" type="slidenum">
              <a:rPr lang="it-IT" smtClean="0"/>
              <a:pPr/>
              <a:t>‹N›</a:t>
            </a:fld>
            <a:endParaRPr lang="it-IT"/>
          </a:p>
        </p:txBody>
      </p:sp>
    </p:spTree>
    <p:extLst>
      <p:ext uri="{BB962C8B-B14F-4D97-AF65-F5344CB8AC3E}">
        <p14:creationId xmlns:p14="http://schemas.microsoft.com/office/powerpoint/2010/main" val="41043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92F5D13-C774-490A-B142-440650F0ED18}" type="datetimeFigureOut">
              <a:rPr lang="it-IT" smtClean="0"/>
              <a:pPr/>
              <a:t>31/05/2018</a:t>
            </a:fld>
            <a:endParaRPr lang="it-IT"/>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B36925B-E5B2-48F5-9295-25461CC163C7}" type="slidenum">
              <a:rPr lang="it-IT" smtClean="0"/>
              <a:pPr/>
              <a:t>‹N›</a:t>
            </a:fld>
            <a:endParaRPr lang="it-IT"/>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4800568"/>
      </p:ext>
    </p:extLst>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usexplorer.it/document?id=166331_828127_1_CCX_____19420316000000000000262A1173S00&amp;ticket=AQIC5wM2LY4SfcxwdeuWUYqYcQ1rbGsinjH4WF-InQdSduo.*AAJTSQACMDMAAlNLABQtNzMxMzcxOTgwMDYzMTMxMzEyNgACUzEAAjAx*" TargetMode="External"/><Relationship Id="rId2" Type="http://schemas.openxmlformats.org/officeDocument/2006/relationships/hyperlink" Target="https://www.iusexplorer.it/document?id=2809109_0_1_SAU003D22M01Y1999N000000589S03&amp;ticket=AQIC5wM2LY4SfcxwdeuWUYqYcQ1rbGsinjH4WF-InQdSduo.*AAJTSQACMDMAAlNLABQtNzMxMzcxOTgwMDYzMTMxMzEyNgACUzEAAjAx*" TargetMode="External"/><Relationship Id="rId1" Type="http://schemas.openxmlformats.org/officeDocument/2006/relationships/slideLayout" Target="../slideLayouts/slideLayout2.xml"/><Relationship Id="rId4" Type="http://schemas.openxmlformats.org/officeDocument/2006/relationships/hyperlink" Target="https://www.iusexplorer.it/document?id=167881_843209_1_CRX_____19471227000000000000000A0032S00&amp;ticket=AQIC5wM2LY4SfcxwdeuWUYqYcQ1rbGsinjH4WF-InQdSduo.*AAJTSQACMDMAAlNLABQtNzMxMzcxOTgwMDYzMTMxMzEyNgACUzEAAjA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usexplorer.it/document?id=2565318_0_1_SAU003D11M11Y2008N000026972SUU&amp;ticket=AQIC5wM2LY4SfcxwdeuWUYqYcQ1rbGsinjH4WF-InQdSduo.*AAJTSQACMDMAAlNLABQtNzMxMzcxOTgwMDYzMTMxMzEyNgACUzEAAjAx*" TargetMode="External"/><Relationship Id="rId2" Type="http://schemas.openxmlformats.org/officeDocument/2006/relationships/hyperlink" Target="https://www.iusexplorer.it/document?id=2538656_0_1_SAU003D11M01Y2008N000000577SUU&amp;ticket=AQIC5wM2LY4SfcxwdeuWUYqYcQ1rbGsinjH4WF-InQdSduo.*AAJTSQACMDMAAlNLABQtNzMxMzcxOTgwMDYzMTMxMzEyNgACUzEAAjA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usexplorer.it/CodiciCommentati/ShowCurrentDocument?IdDocMaster=4435973&amp;IdUnitaDoc=0&amp;NVigUnitaDoc=1&amp;IdDatabanks=0&amp;Pagina=0" TargetMode="External"/><Relationship Id="rId2" Type="http://schemas.openxmlformats.org/officeDocument/2006/relationships/hyperlink" Target="https://www.iusexplorer.it/document?id=2866870_0_1_SAU003D30M10Y2001N000013533SUU&amp;ticket=AQIC5wM2LY4SfcxwdeuWUYqYcQ1rbGsinjH4WF-InQdSduo.*AAJTSQACMDMAAlNLABQtNzMxMzcxOTgwMDYzMTMxMzEyNgACUzEAAjAx*" TargetMode="External"/><Relationship Id="rId1" Type="http://schemas.openxmlformats.org/officeDocument/2006/relationships/slideLayout" Target="../slideLayouts/slideLayout2.xml"/><Relationship Id="rId5" Type="http://schemas.openxmlformats.org/officeDocument/2006/relationships/hyperlink" Target="https://www.iusexplorer.it/document?id=2538656_0_1_SAU003D11M01Y2008N000000577SUU&amp;ticket=AQIC5wM2LY4SfcxwdeuWUYqYcQ1rbGsinjH4WF-InQdSduo.*AAJTSQACMDMAAlNLABQtNzMxMzcxOTgwMDYzMTMxMzEyNgACUzEAAjAx*" TargetMode="External"/><Relationship Id="rId4" Type="http://schemas.openxmlformats.org/officeDocument/2006/relationships/hyperlink" Target="https://www.iusexplorer.it/CodiciCommentati/ShowCurrentDocument?IdDocMaster=4986118&amp;IdUnitaDoc=0&amp;NVigUnitaDoc=1&amp;IdDatabanks=0&amp;Pagina=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usexplorer.it/document?id=7029421_0_1_SAU003D07M12Y2017N000029315S03&amp;ticket=AQIC5wM2LY4SfcxwdeuWUYqYcQ1rbGsinjH4WF-InQdSduo.*AAJTSQACMDMAAlNLABQtNzMxMzcxOTgwMDYzMTMxMzEyNgACUzEAAjAx*" TargetMode="External"/><Relationship Id="rId2" Type="http://schemas.openxmlformats.org/officeDocument/2006/relationships/hyperlink" Target="https://www.iusexplorer.it/document?id=5933015_0_1_SAU003D26M07Y2017N000018392S03&amp;ticket=AQIC5wM2LY4SfcxwdeuWUYqYcQ1rbGsinjH4WF-InQdSduo.*AAJTSQACMDMAAlNLABQtNzMxMzcxOTgwMDYzMTMxMzEyNgACUzEAAjAx*" TargetMode="External"/><Relationship Id="rId1" Type="http://schemas.openxmlformats.org/officeDocument/2006/relationships/slideLayout" Target="../slideLayouts/slideLayout2.xml"/><Relationship Id="rId5" Type="http://schemas.openxmlformats.org/officeDocument/2006/relationships/hyperlink" Target="https://www.iusexplorer.it/document?id=166331_830802_1_CCX_____19420316000000000000262A2697S00&amp;ticket=AQIC5wM2LY4SfcxwdeuWUYqYcQ1rbGsinjH4WF-InQdSduo.*AAJTSQACMDMAAlNLABQtNzMxMzcxOTgwMDYzMTMxMzEyNgACUzEAAjAx*" TargetMode="External"/><Relationship Id="rId4" Type="http://schemas.openxmlformats.org/officeDocument/2006/relationships/hyperlink" Target="https://www.iusexplorer.it/document?id=166331_828204_1_CCX_____19420316000000000000262A1218S00&amp;ticket=AQIC5wM2LY4SfcxwdeuWUYqYcQ1rbGsinjH4WF-InQdSduo.*AAJTSQACMDMAAlNLABQtNzMxMzcxOTgwMDYzMTMxMzEyNgACUzEAAjA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brocardi.it/codice-civile/libro-quinto/titolo-iii/capo-ii/art2236.html" TargetMode="External"/><Relationship Id="rId3" Type="http://schemas.openxmlformats.org/officeDocument/2006/relationships/hyperlink" Target="https://www.brocardi.it/codice-civile/libro-quinto/titolo-ii/capo-i/sezione-iii/art2104.html" TargetMode="External"/><Relationship Id="rId7" Type="http://schemas.openxmlformats.org/officeDocument/2006/relationships/hyperlink" Target="https://www.brocardi.it/codice-civile/libro-quinto/titolo-iii/capo-ii/art2232.html" TargetMode="External"/><Relationship Id="rId2" Type="http://schemas.openxmlformats.org/officeDocument/2006/relationships/hyperlink" Target="https://www.brocardi.it/dizionario/1533.html" TargetMode="External"/><Relationship Id="rId1" Type="http://schemas.openxmlformats.org/officeDocument/2006/relationships/slideLayout" Target="../slideLayouts/slideLayout2.xml"/><Relationship Id="rId6" Type="http://schemas.openxmlformats.org/officeDocument/2006/relationships/hyperlink" Target="https://www.brocardi.it/codice-civile/libro-quinto/titolo-iii/capo-i/art2224.html" TargetMode="External"/><Relationship Id="rId5" Type="http://schemas.openxmlformats.org/officeDocument/2006/relationships/hyperlink" Target="https://www.brocardi.it/codice-civile/libro-quinto/titolo-ii/capo-ii/sezione-iv/art2174.html" TargetMode="External"/><Relationship Id="rId4" Type="http://schemas.openxmlformats.org/officeDocument/2006/relationships/hyperlink" Target="https://www.brocardi.it/codice-civile/libro-quinto/titolo-ii/capo-ii/sezione-ii/art2145.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rocardi.it/dizionario/2405.html" TargetMode="External"/><Relationship Id="rId2" Type="http://schemas.openxmlformats.org/officeDocument/2006/relationships/hyperlink" Target="https://www.brocardi.it/dizionario/2404.html" TargetMode="External"/><Relationship Id="rId1" Type="http://schemas.openxmlformats.org/officeDocument/2006/relationships/slideLayout" Target="../slideLayouts/slideLayout2.xml"/><Relationship Id="rId6" Type="http://schemas.openxmlformats.org/officeDocument/2006/relationships/hyperlink" Target="https://www.brocardi.it/codice-civile/libro-quarto/titolo-ix/art2043.html" TargetMode="External"/><Relationship Id="rId5" Type="http://schemas.openxmlformats.org/officeDocument/2006/relationships/hyperlink" Target="https://www.brocardi.it/dizionario/3912.html" TargetMode="External"/><Relationship Id="rId4" Type="http://schemas.openxmlformats.org/officeDocument/2006/relationships/hyperlink" Target="https://www.brocardi.it/dizionario/240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980729"/>
            <a:ext cx="8568952" cy="1584175"/>
          </a:xfrm>
        </p:spPr>
        <p:txBody>
          <a:bodyPr>
            <a:normAutofit/>
          </a:bodyPr>
          <a:lstStyle/>
          <a:p>
            <a:pPr algn="ctr"/>
            <a:r>
              <a:rPr lang="it-IT" sz="2400" b="1" dirty="0">
                <a:solidFill>
                  <a:srgbClr val="FF0000"/>
                </a:solidFill>
              </a:rPr>
              <a:t/>
            </a:r>
            <a:br>
              <a:rPr lang="it-IT" sz="2400" b="1" dirty="0">
                <a:solidFill>
                  <a:srgbClr val="FF0000"/>
                </a:solidFill>
              </a:rPr>
            </a:br>
            <a:endParaRPr lang="it-IT" sz="2200" dirty="0">
              <a:solidFill>
                <a:schemeClr val="tx1"/>
              </a:solidFill>
            </a:endParaRPr>
          </a:p>
        </p:txBody>
      </p:sp>
      <p:sp>
        <p:nvSpPr>
          <p:cNvPr id="3" name="Sottotitolo 2"/>
          <p:cNvSpPr>
            <a:spLocks noGrp="1"/>
          </p:cNvSpPr>
          <p:nvPr>
            <p:ph type="subTitle" idx="1"/>
          </p:nvPr>
        </p:nvSpPr>
        <p:spPr>
          <a:xfrm>
            <a:off x="395536" y="3284984"/>
            <a:ext cx="8208912" cy="2088232"/>
          </a:xfrm>
        </p:spPr>
        <p:txBody>
          <a:bodyPr>
            <a:normAutofit/>
          </a:bodyPr>
          <a:lstStyle/>
          <a:p>
            <a:pPr algn="ctr"/>
            <a:r>
              <a:rPr lang="it-IT" sz="4000" b="1" dirty="0">
                <a:solidFill>
                  <a:srgbClr val="FF0000"/>
                </a:solidFill>
              </a:rPr>
              <a:t>LA RESPONSABILITA’ MEDICA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80920" cy="1450757"/>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evoluzione giurisprudenziale sulla responsabilità del medico dipendente</a:t>
            </a:r>
            <a:endParaRPr lang="it-IT" b="1" dirty="0">
              <a:solidFill>
                <a:srgbClr val="FF0000"/>
              </a:solidFill>
            </a:endParaRPr>
          </a:p>
        </p:txBody>
      </p:sp>
      <p:sp>
        <p:nvSpPr>
          <p:cNvPr id="5" name="CasellaDiTesto 4"/>
          <p:cNvSpPr txBox="1"/>
          <p:nvPr/>
        </p:nvSpPr>
        <p:spPr>
          <a:xfrm>
            <a:off x="395536" y="2420888"/>
            <a:ext cx="7992888" cy="4524315"/>
          </a:xfrm>
          <a:prstGeom prst="rect">
            <a:avLst/>
          </a:prstGeom>
          <a:noFill/>
        </p:spPr>
        <p:txBody>
          <a:bodyPr wrap="square" rtlCol="0">
            <a:spAutoFit/>
          </a:bodyPr>
          <a:lstStyle/>
          <a:p>
            <a:r>
              <a:rPr lang="it-IT" dirty="0" smtClean="0"/>
              <a:t>Fino alla fine degli anni ’70                  extracontrattuale</a:t>
            </a:r>
          </a:p>
          <a:p>
            <a:r>
              <a:rPr lang="it-IT" dirty="0"/>
              <a:t> </a:t>
            </a:r>
          </a:p>
          <a:p>
            <a:r>
              <a:rPr lang="it-IT" dirty="0" smtClean="0"/>
              <a:t>per scivolare poi progressivamente nella </a:t>
            </a:r>
            <a:r>
              <a:rPr lang="it-IT" dirty="0"/>
              <a:t>direzione della contrattualità, anche nel caso di ricovero del paziente in un Ospedale Pubblico, Pronto Soccorso, o di prestazione ambulatoriale in regime di </a:t>
            </a:r>
            <a:r>
              <a:rPr lang="it-IT" dirty="0" smtClean="0"/>
              <a:t>SSN</a:t>
            </a:r>
          </a:p>
          <a:p>
            <a:endParaRPr lang="it-IT" dirty="0"/>
          </a:p>
          <a:p>
            <a:r>
              <a:rPr lang="it-IT" u="sng" dirty="0" err="1">
                <a:hlinkClick r:id="rId2"/>
              </a:rPr>
              <a:t>Cass</a:t>
            </a:r>
            <a:r>
              <a:rPr lang="it-IT" u="sng" dirty="0">
                <a:hlinkClick r:id="rId2"/>
              </a:rPr>
              <a:t>. civ., sez. III, n. </a:t>
            </a:r>
            <a:r>
              <a:rPr lang="it-IT" u="sng" dirty="0" smtClean="0">
                <a:hlinkClick r:id="rId2"/>
              </a:rPr>
              <a:t>589/1999</a:t>
            </a:r>
            <a:r>
              <a:rPr lang="it-IT" u="sng" dirty="0" smtClean="0"/>
              <a:t> </a:t>
            </a:r>
            <a:r>
              <a:rPr lang="it-IT" dirty="0" smtClean="0"/>
              <a:t>            teoria della responsabilità contrattuale</a:t>
            </a:r>
          </a:p>
          <a:p>
            <a:r>
              <a:rPr lang="it-IT" dirty="0"/>
              <a:t>	</a:t>
            </a:r>
            <a:r>
              <a:rPr lang="it-IT" dirty="0" smtClean="0"/>
              <a:t>		             da   </a:t>
            </a:r>
            <a:r>
              <a:rPr lang="it-IT" u="sng" dirty="0" smtClean="0"/>
              <a:t>contatto sociale</a:t>
            </a:r>
            <a:endParaRPr lang="it-IT" u="sng" dirty="0"/>
          </a:p>
          <a:p>
            <a:endParaRPr lang="it-IT" i="1" dirty="0" smtClean="0"/>
          </a:p>
          <a:p>
            <a:r>
              <a:rPr lang="it-IT" i="1" dirty="0" smtClean="0"/>
              <a:t>un’obbligazione </a:t>
            </a:r>
            <a:r>
              <a:rPr lang="it-IT" i="1" dirty="0"/>
              <a:t>senza prestazione ai confini fra contratto e torto»</a:t>
            </a:r>
            <a:r>
              <a:rPr lang="it-IT" dirty="0"/>
              <a:t>, </a:t>
            </a:r>
            <a:r>
              <a:rPr lang="it-IT" dirty="0" smtClean="0"/>
              <a:t>che </a:t>
            </a:r>
            <a:r>
              <a:rPr lang="it-IT" dirty="0"/>
              <a:t>si ricollega alle fonti delle obbligazioni </a:t>
            </a:r>
            <a:r>
              <a:rPr lang="it-IT" dirty="0" smtClean="0"/>
              <a:t>dell’</a:t>
            </a:r>
            <a:r>
              <a:rPr lang="it-IT" u="sng" dirty="0" smtClean="0">
                <a:hlinkClick r:id="rId3"/>
              </a:rPr>
              <a:t>art</a:t>
            </a:r>
            <a:r>
              <a:rPr lang="it-IT" u="sng" dirty="0">
                <a:hlinkClick r:id="rId3"/>
              </a:rPr>
              <a:t>. 1173 c.c.</a:t>
            </a:r>
            <a:r>
              <a:rPr lang="it-IT" dirty="0"/>
              <a:t>, secondo cui le obbligazioni sorgono da contratto, da illecito «</a:t>
            </a:r>
            <a:r>
              <a:rPr lang="it-IT" i="1" dirty="0"/>
              <a:t>e da ogni altro atto o fatto idoneo a produrle in conformità dell’ordinamento giuridico» </a:t>
            </a:r>
            <a:r>
              <a:rPr lang="it-IT" dirty="0"/>
              <a:t>e dunque  anche  dal principio costituzionale del diritto alla salute (</a:t>
            </a:r>
            <a:r>
              <a:rPr lang="it-IT" u="sng" dirty="0">
                <a:hlinkClick r:id="rId4"/>
              </a:rPr>
              <a:t>art. 32 </a:t>
            </a:r>
            <a:r>
              <a:rPr lang="it-IT" u="sng" dirty="0" err="1">
                <a:hlinkClick r:id="rId4"/>
              </a:rPr>
              <a:t>Cost</a:t>
            </a:r>
            <a:r>
              <a:rPr lang="it-IT" u="sng" dirty="0">
                <a:hlinkClick r:id="rId4"/>
              </a:rPr>
              <a:t>.</a:t>
            </a:r>
            <a:r>
              <a:rPr lang="it-IT" dirty="0"/>
              <a:t>)</a:t>
            </a:r>
            <a:r>
              <a:rPr lang="it-IT" i="1" dirty="0"/>
              <a:t>.</a:t>
            </a:r>
            <a:endParaRPr lang="it-IT" dirty="0" smtClean="0"/>
          </a:p>
          <a:p>
            <a:endParaRPr lang="it-IT" dirty="0"/>
          </a:p>
          <a:p>
            <a:endParaRPr lang="it-IT" dirty="0"/>
          </a:p>
        </p:txBody>
      </p:sp>
    </p:spTree>
    <p:extLst>
      <p:ext uri="{BB962C8B-B14F-4D97-AF65-F5344CB8AC3E}">
        <p14:creationId xmlns:p14="http://schemas.microsoft.com/office/powerpoint/2010/main" val="1066312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5576" y="1412776"/>
            <a:ext cx="7543801" cy="4023360"/>
          </a:xfrm>
        </p:spPr>
        <p:txBody>
          <a:bodyPr/>
          <a:lstStyle/>
          <a:p>
            <a:r>
              <a:rPr lang="it-IT" u="sng" dirty="0" smtClean="0">
                <a:hlinkClick r:id="rId2"/>
              </a:rPr>
              <a:t>Sezioni </a:t>
            </a:r>
            <a:r>
              <a:rPr lang="it-IT" u="sng" dirty="0">
                <a:hlinkClick r:id="rId2"/>
              </a:rPr>
              <a:t>Unite n. 577 del 23 gennaio 2008</a:t>
            </a:r>
            <a:r>
              <a:rPr lang="it-IT" dirty="0"/>
              <a:t> </a:t>
            </a:r>
            <a:endParaRPr lang="it-IT" dirty="0" smtClean="0"/>
          </a:p>
          <a:p>
            <a:r>
              <a:rPr lang="it-IT" u="sng" dirty="0" smtClean="0">
                <a:hlinkClick r:id="rId3"/>
              </a:rPr>
              <a:t>sentenze </a:t>
            </a:r>
            <a:r>
              <a:rPr lang="it-IT" u="sng" dirty="0">
                <a:hlinkClick r:id="rId3"/>
              </a:rPr>
              <a:t>"gemelle" del novembre del 2008</a:t>
            </a:r>
            <a:r>
              <a:rPr lang="it-IT" dirty="0"/>
              <a:t> </a:t>
            </a:r>
            <a:endParaRPr lang="it-IT" dirty="0" smtClean="0"/>
          </a:p>
          <a:p>
            <a:r>
              <a:rPr lang="it-IT" dirty="0" smtClean="0"/>
              <a:t>che </a:t>
            </a:r>
            <a:r>
              <a:rPr lang="it-IT" dirty="0"/>
              <a:t>hanno ravvisato nella fattispecie un </a:t>
            </a:r>
            <a:r>
              <a:rPr lang="it-IT" dirty="0">
                <a:solidFill>
                  <a:srgbClr val="FF0000"/>
                </a:solidFill>
              </a:rPr>
              <a:t>contratto con effetti protettivi nei confronti del terzo</a:t>
            </a:r>
            <a:r>
              <a:rPr lang="it-IT" dirty="0"/>
              <a:t> (il paziente, </a:t>
            </a:r>
            <a:r>
              <a:rPr lang="it-IT" dirty="0" smtClean="0"/>
              <a:t>ma </a:t>
            </a:r>
            <a:r>
              <a:rPr lang="it-IT" dirty="0" err="1" smtClean="0"/>
              <a:t>succesisvamente</a:t>
            </a:r>
            <a:r>
              <a:rPr lang="it-IT" dirty="0" smtClean="0"/>
              <a:t> </a:t>
            </a:r>
            <a:r>
              <a:rPr lang="it-IT" dirty="0"/>
              <a:t>anche i suoi </a:t>
            </a:r>
            <a:r>
              <a:rPr lang="it-IT" dirty="0" smtClean="0"/>
              <a:t>congiunti con allargamento dei legittimati attivi all’azione di danno). </a:t>
            </a:r>
          </a:p>
          <a:p>
            <a:endParaRPr lang="it-IT" dirty="0"/>
          </a:p>
        </p:txBody>
      </p:sp>
    </p:spTree>
    <p:extLst>
      <p:ext uri="{BB962C8B-B14F-4D97-AF65-F5344CB8AC3E}">
        <p14:creationId xmlns:p14="http://schemas.microsoft.com/office/powerpoint/2010/main" val="43799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286604"/>
            <a:ext cx="7997512" cy="1450757"/>
          </a:xfrm>
        </p:spPr>
        <p:txBody>
          <a:bodyPr>
            <a:normAutofit/>
          </a:bodyPr>
          <a:lstStyle/>
          <a:p>
            <a:r>
              <a:rPr lang="it-IT" sz="3200" dirty="0" smtClean="0">
                <a:solidFill>
                  <a:srgbClr val="FF0000"/>
                </a:solidFill>
              </a:rPr>
              <a:t>onere probatorio per responsabilità contrattuale</a:t>
            </a:r>
            <a:br>
              <a:rPr lang="it-IT" sz="3200" dirty="0" smtClean="0">
                <a:solidFill>
                  <a:srgbClr val="FF0000"/>
                </a:solidFill>
              </a:rPr>
            </a:br>
            <a:r>
              <a:rPr lang="it-IT" sz="1800" b="1" u="sng" dirty="0" err="1" smtClean="0">
                <a:solidFill>
                  <a:srgbClr val="FF0000"/>
                </a:solidFill>
                <a:hlinkClick r:id="rId2"/>
              </a:rPr>
              <a:t>Cass</a:t>
            </a:r>
            <a:r>
              <a:rPr lang="it-IT" sz="1800" b="1" u="sng" dirty="0">
                <a:solidFill>
                  <a:srgbClr val="FF0000"/>
                </a:solidFill>
                <a:hlinkClick r:id="rId2"/>
              </a:rPr>
              <a:t>. civ., Sez. Un., 30 ottobre 2001 n. 13533</a:t>
            </a:r>
            <a:endParaRPr lang="it-IT" sz="1800" b="1" dirty="0">
              <a:solidFill>
                <a:srgbClr val="FF0000"/>
              </a:solidFill>
            </a:endParaRPr>
          </a:p>
        </p:txBody>
      </p:sp>
      <p:sp>
        <p:nvSpPr>
          <p:cNvPr id="3" name="Segnaposto contenuto 2"/>
          <p:cNvSpPr>
            <a:spLocks noGrp="1"/>
          </p:cNvSpPr>
          <p:nvPr>
            <p:ph idx="1"/>
          </p:nvPr>
        </p:nvSpPr>
        <p:spPr>
          <a:xfrm>
            <a:off x="822959" y="1845734"/>
            <a:ext cx="3965065" cy="2159330"/>
          </a:xfrm>
        </p:spPr>
        <p:txBody>
          <a:bodyPr>
            <a:normAutofit fontScale="32500" lnSpcReduction="20000"/>
          </a:bodyPr>
          <a:lstStyle/>
          <a:p>
            <a:r>
              <a:rPr lang="it-IT" sz="8000" dirty="0" smtClean="0">
                <a:solidFill>
                  <a:srgbClr val="FF0000"/>
                </a:solidFill>
              </a:rPr>
              <a:t>paziente</a:t>
            </a:r>
            <a:r>
              <a:rPr lang="it-IT" sz="8000" dirty="0" smtClean="0"/>
              <a:t> : deve provare, </a:t>
            </a:r>
          </a:p>
          <a:p>
            <a:endParaRPr lang="it-IT" sz="8000" dirty="0" smtClean="0">
              <a:solidFill>
                <a:srgbClr val="FF0000"/>
              </a:solidFill>
            </a:endParaRPr>
          </a:p>
          <a:p>
            <a:endParaRPr lang="it-IT" sz="8000" dirty="0">
              <a:solidFill>
                <a:srgbClr val="FF0000"/>
              </a:solidFill>
            </a:endParaRPr>
          </a:p>
          <a:p>
            <a:r>
              <a:rPr lang="it-IT" sz="8000" dirty="0" smtClean="0">
                <a:solidFill>
                  <a:srgbClr val="FF0000"/>
                </a:solidFill>
              </a:rPr>
              <a:t>obbligato</a:t>
            </a:r>
            <a:r>
              <a:rPr lang="it-IT" sz="8000" dirty="0" smtClean="0"/>
              <a:t> </a:t>
            </a:r>
            <a:r>
              <a:rPr lang="it-IT" sz="8000" dirty="0"/>
              <a:t>deve provare </a:t>
            </a:r>
            <a:endParaRPr lang="it-IT" sz="8000"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CasellaDiTesto 3"/>
          <p:cNvSpPr txBox="1"/>
          <p:nvPr/>
        </p:nvSpPr>
        <p:spPr>
          <a:xfrm>
            <a:off x="4572000" y="1844824"/>
            <a:ext cx="3816424" cy="646331"/>
          </a:xfrm>
          <a:prstGeom prst="rect">
            <a:avLst/>
          </a:prstGeom>
          <a:noFill/>
        </p:spPr>
        <p:txBody>
          <a:bodyPr wrap="square" rtlCol="0">
            <a:spAutoFit/>
          </a:bodyPr>
          <a:lstStyle/>
          <a:p>
            <a:pPr marL="285750" indent="-285750">
              <a:buFont typeface="Wingdings" panose="05000000000000000000" pitchFamily="2" charset="2"/>
              <a:buChar char="§"/>
            </a:pPr>
            <a:r>
              <a:rPr lang="it-IT" dirty="0"/>
              <a:t>il contratto </a:t>
            </a:r>
            <a:endParaRPr lang="it-IT" dirty="0" smtClean="0"/>
          </a:p>
          <a:p>
            <a:pPr marL="285750" indent="-285750">
              <a:buFont typeface="Wingdings" panose="05000000000000000000" pitchFamily="2" charset="2"/>
              <a:buChar char="§"/>
            </a:pPr>
            <a:r>
              <a:rPr lang="it-IT" dirty="0" smtClean="0"/>
              <a:t>inadempimento </a:t>
            </a:r>
            <a:r>
              <a:rPr lang="it-IT" dirty="0"/>
              <a:t>del professionista</a:t>
            </a:r>
          </a:p>
        </p:txBody>
      </p:sp>
      <p:sp>
        <p:nvSpPr>
          <p:cNvPr id="5" name="CasellaDiTesto 4"/>
          <p:cNvSpPr txBox="1"/>
          <p:nvPr/>
        </p:nvSpPr>
        <p:spPr>
          <a:xfrm>
            <a:off x="4607496" y="2708920"/>
            <a:ext cx="4536504" cy="1754326"/>
          </a:xfrm>
          <a:prstGeom prst="rect">
            <a:avLst/>
          </a:prstGeom>
          <a:noFill/>
        </p:spPr>
        <p:txBody>
          <a:bodyPr wrap="square" rtlCol="0">
            <a:spAutoFit/>
          </a:bodyPr>
          <a:lstStyle/>
          <a:p>
            <a:pPr marL="285750" indent="-285750">
              <a:buFont typeface="Wingdings" panose="05000000000000000000" pitchFamily="2" charset="2"/>
              <a:buChar char="§"/>
            </a:pPr>
            <a:r>
              <a:rPr lang="it-IT" dirty="0"/>
              <a:t>l'esatto adempimento o </a:t>
            </a:r>
            <a:endParaRPr lang="it-IT" dirty="0" smtClean="0"/>
          </a:p>
          <a:p>
            <a:pPr marL="285750" indent="-285750">
              <a:buFont typeface="Wingdings" panose="05000000000000000000" pitchFamily="2" charset="2"/>
              <a:buChar char="§"/>
            </a:pPr>
            <a:r>
              <a:rPr lang="it-IT" dirty="0" smtClean="0"/>
              <a:t>la </a:t>
            </a:r>
            <a:r>
              <a:rPr lang="it-IT" dirty="0"/>
              <a:t>particolare difficoltà della prestazione o </a:t>
            </a:r>
            <a:endParaRPr lang="it-IT" dirty="0" smtClean="0"/>
          </a:p>
          <a:p>
            <a:pPr marL="285750" indent="-285750">
              <a:buFont typeface="Wingdings" panose="05000000000000000000" pitchFamily="2" charset="2"/>
              <a:buChar char="§"/>
            </a:pPr>
            <a:r>
              <a:rPr lang="it-IT" dirty="0" smtClean="0"/>
              <a:t>gli </a:t>
            </a:r>
            <a:r>
              <a:rPr lang="it-IT" dirty="0"/>
              <a:t>esiti peggiorativi siano stati determinati da un evento imprevisto e imprevedibile (</a:t>
            </a:r>
            <a:r>
              <a:rPr lang="it-IT" dirty="0" err="1">
                <a:hlinkClick r:id="rId3"/>
              </a:rPr>
              <a:t>Cass</a:t>
            </a:r>
            <a:r>
              <a:rPr lang="it-IT" dirty="0">
                <a:hlinkClick r:id="rId3"/>
              </a:rPr>
              <a:t>. n. 20547/2014</a:t>
            </a:r>
            <a:r>
              <a:rPr lang="it-IT" dirty="0"/>
              <a:t>)) o </a:t>
            </a:r>
            <a:endParaRPr lang="it-IT" dirty="0" smtClean="0"/>
          </a:p>
          <a:p>
            <a:pPr marL="285750" indent="-285750">
              <a:buFont typeface="Wingdings" panose="05000000000000000000" pitchFamily="2" charset="2"/>
              <a:buChar char="§"/>
            </a:pPr>
            <a:r>
              <a:rPr lang="it-IT" dirty="0" smtClean="0"/>
              <a:t> </a:t>
            </a:r>
            <a:r>
              <a:rPr lang="it-IT" dirty="0"/>
              <a:t>la prestazione non è la causa del danno. </a:t>
            </a:r>
          </a:p>
        </p:txBody>
      </p:sp>
      <p:sp>
        <p:nvSpPr>
          <p:cNvPr id="6" name="CasellaDiTesto 5"/>
          <p:cNvSpPr txBox="1"/>
          <p:nvPr/>
        </p:nvSpPr>
        <p:spPr>
          <a:xfrm>
            <a:off x="395536" y="4653136"/>
            <a:ext cx="8568952" cy="1877437"/>
          </a:xfrm>
          <a:prstGeom prst="rect">
            <a:avLst/>
          </a:prstGeom>
          <a:noFill/>
        </p:spPr>
        <p:txBody>
          <a:bodyPr wrap="square" rtlCol="0">
            <a:spAutoFit/>
          </a:bodyPr>
          <a:lstStyle/>
          <a:p>
            <a:pPr marL="285750" indent="-285750">
              <a:buFont typeface="Arial" panose="020B0604020202020204" pitchFamily="34" charset="0"/>
              <a:buChar char="•"/>
            </a:pPr>
            <a:r>
              <a:rPr lang="it-IT" sz="1400" dirty="0" smtClean="0"/>
              <a:t>Principio </a:t>
            </a:r>
            <a:r>
              <a:rPr lang="it-IT" sz="1400" dirty="0"/>
              <a:t>di generale </a:t>
            </a:r>
            <a:r>
              <a:rPr lang="it-IT" sz="1400" dirty="0" err="1"/>
              <a:t>favor</a:t>
            </a:r>
            <a:r>
              <a:rPr lang="it-IT" sz="1400" dirty="0"/>
              <a:t> per il creditore danneggiato cui l'ordinamento è informato (</a:t>
            </a:r>
            <a:r>
              <a:rPr lang="it-IT" sz="1400" dirty="0" err="1">
                <a:hlinkClick r:id="rId4"/>
              </a:rPr>
              <a:t>Cass</a:t>
            </a:r>
            <a:r>
              <a:rPr lang="it-IT" sz="1400" dirty="0">
                <a:hlinkClick r:id="rId4"/>
              </a:rPr>
              <a:t>. n. 22222/2014</a:t>
            </a:r>
            <a:endParaRPr lang="it-IT" sz="1400" dirty="0"/>
          </a:p>
          <a:p>
            <a:pPr marL="285750" indent="-285750">
              <a:buFont typeface="Arial" panose="020B0604020202020204" pitchFamily="34" charset="0"/>
              <a:buChar char="•"/>
            </a:pPr>
            <a:r>
              <a:rPr lang="it-IT" sz="1400" dirty="0"/>
              <a:t>La distinzione tra prestazione di facile esecuzione e prestazione implicante la soluzione di problemi tecnici di speciale difficoltà non è criterio di distribuzione dell'onere della prova, bensì solamente ai fini della valutazione del grado di diligenza e del corrispondente grado di colpa riferibile al sanitario.</a:t>
            </a:r>
          </a:p>
          <a:p>
            <a:pPr marL="285750" indent="-285750">
              <a:buFont typeface="Arial" panose="020B0604020202020204" pitchFamily="34" charset="0"/>
              <a:buChar char="•"/>
            </a:pPr>
            <a:r>
              <a:rPr lang="it-IT" sz="1400" dirty="0"/>
              <a:t>Ne consegue che qualora, all'esito del giudizio, permanga incertezza sull'esistenza del nesso causale fra condotta del medico e danno, questa ricade sul </a:t>
            </a:r>
            <a:r>
              <a:rPr lang="it-IT" sz="1400" dirty="0" smtClean="0"/>
              <a:t>debitore .</a:t>
            </a:r>
          </a:p>
          <a:p>
            <a:pPr marL="285750" indent="-285750">
              <a:buFont typeface="Arial" panose="020B0604020202020204" pitchFamily="34" charset="0"/>
              <a:buChar char="•"/>
            </a:pPr>
            <a:r>
              <a:rPr lang="it-IT" sz="1400" u="sng" dirty="0">
                <a:hlinkClick r:id="rId5"/>
              </a:rPr>
              <a:t>Sezioni Unite n. 577 del 23 gennaio 2008</a:t>
            </a:r>
            <a:r>
              <a:rPr lang="it-IT" sz="1400" dirty="0"/>
              <a:t> </a:t>
            </a:r>
            <a:r>
              <a:rPr lang="it-IT" sz="1400" dirty="0" smtClean="0"/>
              <a:t> - vicinanza della prova ( prova negativa del nesso causale)</a:t>
            </a:r>
            <a:endParaRPr lang="it-IT" sz="1400" dirty="0"/>
          </a:p>
          <a:p>
            <a:pPr marL="285750" indent="-285750">
              <a:buFont typeface="Arial" panose="020B0604020202020204" pitchFamily="34" charset="0"/>
              <a:buChar char="•"/>
            </a:pPr>
            <a:endParaRPr lang="it-IT" sz="1400" dirty="0"/>
          </a:p>
        </p:txBody>
      </p:sp>
    </p:spTree>
    <p:extLst>
      <p:ext uri="{BB962C8B-B14F-4D97-AF65-F5344CB8AC3E}">
        <p14:creationId xmlns:p14="http://schemas.microsoft.com/office/powerpoint/2010/main" val="3353648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u="sng" dirty="0">
                <a:hlinkClick r:id="rId2"/>
              </a:rPr>
              <a:t>Corte di Cassazione, sez. III n. </a:t>
            </a:r>
            <a:r>
              <a:rPr lang="it-IT" sz="2400" u="sng" dirty="0" smtClean="0">
                <a:hlinkClick r:id="rId2"/>
              </a:rPr>
              <a:t>18392/2017</a:t>
            </a:r>
            <a:endParaRPr lang="it-IT" dirty="0"/>
          </a:p>
        </p:txBody>
      </p:sp>
      <p:sp>
        <p:nvSpPr>
          <p:cNvPr id="3" name="Segnaposto contenuto 2"/>
          <p:cNvSpPr>
            <a:spLocks noGrp="1"/>
          </p:cNvSpPr>
          <p:nvPr>
            <p:ph idx="1"/>
          </p:nvPr>
        </p:nvSpPr>
        <p:spPr>
          <a:xfrm>
            <a:off x="323528" y="1844824"/>
            <a:ext cx="8496944" cy="4023360"/>
          </a:xfrm>
        </p:spPr>
        <p:txBody>
          <a:bodyPr>
            <a:normAutofit lnSpcReduction="10000"/>
          </a:bodyPr>
          <a:lstStyle/>
          <a:p>
            <a:pPr algn="just"/>
            <a:r>
              <a:rPr lang="it-IT" i="1" dirty="0"/>
              <a:t>«In tema di responsabilità contrattuale della struttura sanitaria, </a:t>
            </a:r>
            <a:r>
              <a:rPr lang="it-IT" i="1" u="sng" dirty="0"/>
              <a:t>incombe sul paziente che agisce per il risarcimento del danno l'onere di provare il nesso di causalità tra l'aggravamento della patologia </a:t>
            </a:r>
            <a:r>
              <a:rPr lang="it-IT" i="1" dirty="0"/>
              <a:t>(o l'insorgenza di una nuova malattia) e l'azione o l'omissione dei sanitari, mentre, ove il danneggiato abbia assolto a tale onere, spetta alla struttura dimostrare l'impossibilità della prestazione derivante da causa non imputabile, provando che l'inesatto adempimento è stato determinato da un impedimento imprevedibile ed inevitabile con l'ordinaria diligenza</a:t>
            </a:r>
            <a:r>
              <a:rPr lang="it-IT" dirty="0"/>
              <a:t>».</a:t>
            </a:r>
          </a:p>
          <a:p>
            <a:r>
              <a:rPr lang="it-IT" dirty="0" smtClean="0">
                <a:hlinkClick r:id="rId3"/>
              </a:rPr>
              <a:t>       </a:t>
            </a:r>
            <a:r>
              <a:rPr lang="it-IT" u="sng" dirty="0" smtClean="0">
                <a:hlinkClick r:id="rId3"/>
              </a:rPr>
              <a:t> Coste di Cassazione </a:t>
            </a:r>
            <a:r>
              <a:rPr lang="it-IT" u="sng" dirty="0">
                <a:hlinkClick r:id="rId3"/>
              </a:rPr>
              <a:t>n. 29315 </a:t>
            </a:r>
            <a:r>
              <a:rPr lang="it-IT" u="sng" dirty="0" smtClean="0">
                <a:hlinkClick r:id="rId3"/>
              </a:rPr>
              <a:t>/ 2017</a:t>
            </a:r>
            <a:endParaRPr lang="it-IT" dirty="0" smtClean="0"/>
          </a:p>
          <a:p>
            <a:r>
              <a:rPr lang="it-IT" dirty="0" smtClean="0"/>
              <a:t>«</a:t>
            </a:r>
            <a:r>
              <a:rPr lang="it-IT" i="1" dirty="0"/>
              <a:t>non ha dunque ragion d’essere l’inversione dell’onere previsto </a:t>
            </a:r>
            <a:r>
              <a:rPr lang="it-IT" i="1" dirty="0" err="1"/>
              <a:t>dal’</a:t>
            </a:r>
            <a:r>
              <a:rPr lang="it-IT" i="1" u="sng" dirty="0" err="1">
                <a:hlinkClick r:id="rId4"/>
              </a:rPr>
              <a:t>art</a:t>
            </a:r>
            <a:r>
              <a:rPr lang="it-IT" i="1" u="sng" dirty="0">
                <a:hlinkClick r:id="rId4"/>
              </a:rPr>
              <a:t>. 1218 c.c.</a:t>
            </a:r>
            <a:r>
              <a:rPr lang="it-IT" i="1" dirty="0"/>
              <a:t> e non può che valere-quindi-il principio generale sancito dall’</a:t>
            </a:r>
            <a:r>
              <a:rPr lang="it-IT" i="1" u="sng" dirty="0">
                <a:hlinkClick r:id="rId5"/>
              </a:rPr>
              <a:t>art. 2697 c.c.</a:t>
            </a:r>
            <a:r>
              <a:rPr lang="it-IT" i="1" dirty="0"/>
              <a:t> che onera l’attore (sia il danneggiato in sede extracontrattuale che il creditore in sede contrattuale) della prova degli elementi costitutivi della propria pretesa</a:t>
            </a:r>
            <a:r>
              <a:rPr lang="it-IT" dirty="0"/>
              <a:t>».</a:t>
            </a:r>
          </a:p>
          <a:p>
            <a:endParaRPr lang="it-IT" dirty="0"/>
          </a:p>
        </p:txBody>
      </p:sp>
    </p:spTree>
    <p:extLst>
      <p:ext uri="{BB962C8B-B14F-4D97-AF65-F5344CB8AC3E}">
        <p14:creationId xmlns:p14="http://schemas.microsoft.com/office/powerpoint/2010/main" val="76178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rgbClr val="FF0000"/>
                </a:solidFill>
              </a:rPr>
              <a:t>Art. 7 </a:t>
            </a:r>
            <a:r>
              <a:rPr lang="it-IT" sz="2400" b="1" dirty="0" smtClean="0">
                <a:solidFill>
                  <a:srgbClr val="FF0000"/>
                </a:solidFill>
              </a:rPr>
              <a:t>Legge Gelli</a:t>
            </a:r>
            <a:br>
              <a:rPr lang="it-IT" sz="2400" b="1" dirty="0" smtClean="0">
                <a:solidFill>
                  <a:srgbClr val="FF0000"/>
                </a:solidFill>
              </a:rPr>
            </a:br>
            <a:r>
              <a:rPr lang="it-IT" sz="2400" b="1" dirty="0" err="1" smtClean="0">
                <a:solidFill>
                  <a:srgbClr val="FF0000"/>
                </a:solidFill>
              </a:rPr>
              <a:t>Responsabilita</a:t>
            </a:r>
            <a:r>
              <a:rPr lang="it-IT" sz="2400" b="1" dirty="0" err="1">
                <a:solidFill>
                  <a:srgbClr val="FF0000"/>
                </a:solidFill>
              </a:rPr>
              <a:t>'</a:t>
            </a:r>
            <a:r>
              <a:rPr lang="it-IT" sz="2400" b="1" dirty="0">
                <a:solidFill>
                  <a:srgbClr val="FF0000"/>
                </a:solidFill>
              </a:rPr>
              <a:t> civile della struttura e dell'esercente la professione sanitaria </a:t>
            </a:r>
          </a:p>
        </p:txBody>
      </p:sp>
      <p:sp>
        <p:nvSpPr>
          <p:cNvPr id="3" name="Segnaposto contenuto 2"/>
          <p:cNvSpPr>
            <a:spLocks noGrp="1"/>
          </p:cNvSpPr>
          <p:nvPr>
            <p:ph idx="1"/>
          </p:nvPr>
        </p:nvSpPr>
        <p:spPr>
          <a:xfrm>
            <a:off x="467544" y="1845734"/>
            <a:ext cx="8424936" cy="4023360"/>
          </a:xfrm>
        </p:spPr>
        <p:txBody>
          <a:bodyPr>
            <a:noAutofit/>
          </a:bodyPr>
          <a:lstStyle/>
          <a:p>
            <a:r>
              <a:rPr lang="it-IT" sz="1400" dirty="0" smtClean="0">
                <a:latin typeface="+mj-lt"/>
              </a:rPr>
              <a:t>1</a:t>
            </a:r>
            <a:r>
              <a:rPr lang="it-IT" sz="1400" dirty="0">
                <a:latin typeface="+mj-lt"/>
              </a:rPr>
              <a:t>. </a:t>
            </a:r>
            <a:r>
              <a:rPr lang="it-IT" sz="1400" b="1" dirty="0">
                <a:solidFill>
                  <a:srgbClr val="FF0000"/>
                </a:solidFill>
                <a:latin typeface="+mj-lt"/>
              </a:rPr>
              <a:t>La struttura sanitaria </a:t>
            </a:r>
            <a:r>
              <a:rPr lang="it-IT" sz="1400" dirty="0">
                <a:latin typeface="+mj-lt"/>
              </a:rPr>
              <a:t>o sociosanitaria pubblica o privata che, nell'adempimento della propria obbligazione, si avvalga dell'opera di esercenti la professione sanitaria, anche se scelti dal paziente e </a:t>
            </a:r>
            <a:r>
              <a:rPr lang="it-IT" sz="1400" dirty="0" err="1">
                <a:latin typeface="+mj-lt"/>
              </a:rPr>
              <a:t>ancorche</a:t>
            </a:r>
            <a:r>
              <a:rPr lang="it-IT" sz="1400" dirty="0">
                <a:latin typeface="+mj-lt"/>
              </a:rPr>
              <a:t>' non dipendenti della struttura stessa, risponde, ai sensi degli </a:t>
            </a:r>
            <a:r>
              <a:rPr lang="it-IT" sz="1400" b="1" dirty="0">
                <a:solidFill>
                  <a:srgbClr val="0070C0"/>
                </a:solidFill>
                <a:latin typeface="+mj-lt"/>
              </a:rPr>
              <a:t>articoli 1218 e 1228 del codice civile</a:t>
            </a:r>
            <a:r>
              <a:rPr lang="it-IT" sz="1400" dirty="0">
                <a:latin typeface="+mj-lt"/>
              </a:rPr>
              <a:t>, delle loro condotte dolose o colpose</a:t>
            </a:r>
            <a:r>
              <a:rPr lang="it-IT" sz="1400" dirty="0" smtClean="0">
                <a:latin typeface="+mj-lt"/>
              </a:rPr>
              <a:t>.</a:t>
            </a:r>
          </a:p>
          <a:p>
            <a:r>
              <a:rPr lang="it-IT" sz="1400" dirty="0" smtClean="0">
                <a:latin typeface="+mj-lt"/>
              </a:rPr>
              <a:t> </a:t>
            </a:r>
            <a:r>
              <a:rPr lang="it-IT" sz="1400" dirty="0">
                <a:latin typeface="+mj-lt"/>
              </a:rPr>
              <a:t>2. La disposizione di cui al comma 1 si applica anche alle prestazioni sanitarie svolte in regime di libera professione intramuraria ovvero nell'ambito di </a:t>
            </a:r>
            <a:r>
              <a:rPr lang="it-IT" sz="1400" dirty="0" err="1">
                <a:latin typeface="+mj-lt"/>
              </a:rPr>
              <a:t>attivita'</a:t>
            </a:r>
            <a:r>
              <a:rPr lang="it-IT" sz="1400" dirty="0">
                <a:latin typeface="+mj-lt"/>
              </a:rPr>
              <a:t> di sperimentazione e di ricerca clinica ovvero in regime di convenzione con il Servizio sanitario nazionale </a:t>
            </a:r>
            <a:r>
              <a:rPr lang="it-IT" sz="1400" dirty="0" err="1">
                <a:latin typeface="+mj-lt"/>
              </a:rPr>
              <a:t>nonche</a:t>
            </a:r>
            <a:r>
              <a:rPr lang="it-IT" sz="1400" dirty="0">
                <a:latin typeface="+mj-lt"/>
              </a:rPr>
              <a:t>' attraverso la telemedicina. </a:t>
            </a:r>
            <a:endParaRPr lang="it-IT" sz="1400" dirty="0" smtClean="0">
              <a:latin typeface="+mj-lt"/>
            </a:endParaRPr>
          </a:p>
          <a:p>
            <a:r>
              <a:rPr lang="it-IT" sz="1400" dirty="0" smtClean="0">
                <a:latin typeface="+mj-lt"/>
              </a:rPr>
              <a:t>3</a:t>
            </a:r>
            <a:r>
              <a:rPr lang="it-IT" sz="1400" dirty="0">
                <a:latin typeface="+mj-lt"/>
              </a:rPr>
              <a:t>. </a:t>
            </a:r>
            <a:r>
              <a:rPr lang="it-IT" sz="1400" b="1" dirty="0">
                <a:solidFill>
                  <a:srgbClr val="FF0000"/>
                </a:solidFill>
                <a:latin typeface="+mj-lt"/>
              </a:rPr>
              <a:t>L'esercente la professione sanitaria </a:t>
            </a:r>
            <a:r>
              <a:rPr lang="it-IT" sz="1400" dirty="0">
                <a:latin typeface="+mj-lt"/>
              </a:rPr>
              <a:t>di cui ai commi 1 e 2 risponde del proprio operato ai sensi dell'articolo </a:t>
            </a:r>
            <a:r>
              <a:rPr lang="it-IT" sz="1400" b="1" dirty="0">
                <a:solidFill>
                  <a:srgbClr val="0070C0"/>
                </a:solidFill>
                <a:latin typeface="+mj-lt"/>
              </a:rPr>
              <a:t>2043 del codice civile</a:t>
            </a:r>
            <a:r>
              <a:rPr lang="it-IT" sz="1400" b="1" dirty="0">
                <a:latin typeface="+mj-lt"/>
              </a:rPr>
              <a:t>,</a:t>
            </a:r>
            <a:r>
              <a:rPr lang="it-IT" sz="1400" dirty="0">
                <a:latin typeface="+mj-lt"/>
              </a:rPr>
              <a:t> salvo che abbia agito nell'adempimento di obbligazione contrattuale assunta con il paziente. </a:t>
            </a:r>
            <a:r>
              <a:rPr lang="it-IT" sz="1400" dirty="0" smtClean="0">
                <a:latin typeface="+mj-lt"/>
              </a:rPr>
              <a:t>Il </a:t>
            </a:r>
            <a:r>
              <a:rPr lang="it-IT" sz="1400" dirty="0">
                <a:latin typeface="+mj-lt"/>
              </a:rPr>
              <a:t>giudice, nella determinazione del risarcimento del danno, tiene conto della condotta dell'esercente la professione sanitaria ai sensi dell'articolo 5 della presente legge e dell'articolo 590-sexies del codice penale, introdotto dall'articolo 6 della presente legge. </a:t>
            </a:r>
            <a:endParaRPr lang="it-IT" sz="1400" dirty="0" smtClean="0">
              <a:latin typeface="+mj-lt"/>
            </a:endParaRPr>
          </a:p>
          <a:p>
            <a:r>
              <a:rPr lang="it-IT" sz="1400" dirty="0" smtClean="0">
                <a:latin typeface="+mj-lt"/>
              </a:rPr>
              <a:t>4</a:t>
            </a:r>
            <a:r>
              <a:rPr lang="it-IT" sz="1400" dirty="0">
                <a:latin typeface="+mj-lt"/>
              </a:rPr>
              <a:t>. Il danno conseguente </a:t>
            </a:r>
            <a:r>
              <a:rPr lang="it-IT" sz="1400" dirty="0" err="1">
                <a:latin typeface="+mj-lt"/>
              </a:rPr>
              <a:t>all'attivita'</a:t>
            </a:r>
            <a:r>
              <a:rPr lang="it-IT" sz="1400" dirty="0">
                <a:latin typeface="+mj-lt"/>
              </a:rPr>
              <a:t> della struttura sanitaria o sociosanitaria, pubblica o privata, e dell'esercente la professione sanitaria </a:t>
            </a:r>
            <a:r>
              <a:rPr lang="it-IT" sz="1400" dirty="0" err="1">
                <a:latin typeface="+mj-lt"/>
              </a:rPr>
              <a:t>e'</a:t>
            </a:r>
            <a:r>
              <a:rPr lang="it-IT" sz="1400" dirty="0">
                <a:latin typeface="+mj-lt"/>
              </a:rPr>
              <a:t> risarcito sulla base delle tabelle di cui agli articoli 138 e 139 del codice delle assicurazioni private, di cui al decreto legislativo 7 settembre 2005, n. 209, integrate, ove necessario, con la procedura di cui al comma 1 del predetto articolo 138 e sulla base dei criteri di cui ai citati articoli, per tener conto delle fattispecie da esse non previste, afferenti alle </a:t>
            </a:r>
            <a:r>
              <a:rPr lang="it-IT" sz="1400" dirty="0" err="1">
                <a:latin typeface="+mj-lt"/>
              </a:rPr>
              <a:t>attivita'</a:t>
            </a:r>
            <a:r>
              <a:rPr lang="it-IT" sz="1400" dirty="0">
                <a:latin typeface="+mj-lt"/>
              </a:rPr>
              <a:t> di cui al presente articolo. </a:t>
            </a:r>
            <a:endParaRPr lang="it-IT" sz="1400" dirty="0" smtClean="0">
              <a:latin typeface="+mj-lt"/>
            </a:endParaRPr>
          </a:p>
          <a:p>
            <a:r>
              <a:rPr lang="it-IT" sz="1400" dirty="0" smtClean="0">
                <a:latin typeface="+mj-lt"/>
              </a:rPr>
              <a:t>5</a:t>
            </a:r>
            <a:r>
              <a:rPr lang="it-IT" sz="1400" dirty="0">
                <a:latin typeface="+mj-lt"/>
              </a:rPr>
              <a:t>. Le disposizioni del presente articolo costituiscono norme imperative ai sensi del codice civile.</a:t>
            </a:r>
          </a:p>
        </p:txBody>
      </p:sp>
    </p:spTree>
    <p:extLst>
      <p:ext uri="{BB962C8B-B14F-4D97-AF65-F5344CB8AC3E}">
        <p14:creationId xmlns:p14="http://schemas.microsoft.com/office/powerpoint/2010/main" val="366410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solidFill>
                  <a:srgbClr val="FF0000"/>
                </a:solidFill>
              </a:rPr>
              <a:t>E’ davvero scomparsa la responsabilità contrattuale del medico?</a:t>
            </a:r>
            <a:endParaRPr lang="it-IT" sz="3200" dirty="0">
              <a:solidFill>
                <a:srgbClr val="FF0000"/>
              </a:solidFill>
            </a:endParaRPr>
          </a:p>
        </p:txBody>
      </p:sp>
      <p:sp>
        <p:nvSpPr>
          <p:cNvPr id="3" name="Segnaposto contenuto 2"/>
          <p:cNvSpPr>
            <a:spLocks noGrp="1"/>
          </p:cNvSpPr>
          <p:nvPr>
            <p:ph idx="1"/>
          </p:nvPr>
        </p:nvSpPr>
        <p:spPr>
          <a:xfrm>
            <a:off x="822959" y="1845734"/>
            <a:ext cx="7349441" cy="4023360"/>
          </a:xfrm>
        </p:spPr>
        <p:txBody>
          <a:bodyPr>
            <a:normAutofit/>
          </a:bodyPr>
          <a:lstStyle/>
          <a:p>
            <a:r>
              <a:rPr lang="it-IT" dirty="0" smtClean="0"/>
              <a:t>l’art</a:t>
            </a:r>
            <a:r>
              <a:rPr lang="it-IT" dirty="0"/>
              <a:t>. 7 </a:t>
            </a:r>
            <a:r>
              <a:rPr lang="it-IT" dirty="0" smtClean="0"/>
              <a:t>afferma </a:t>
            </a:r>
            <a:r>
              <a:rPr lang="it-IT" dirty="0"/>
              <a:t>l’applicazione </a:t>
            </a:r>
            <a:r>
              <a:rPr lang="it-IT" dirty="0" smtClean="0"/>
              <a:t>dell’art. 2043 c.c., </a:t>
            </a:r>
            <a:r>
              <a:rPr lang="it-IT" u="sng" dirty="0"/>
              <a:t>salvo che il medico abbia agito nell’adempimento di un’obbligazione contrattuale assunta con il paziente.</a:t>
            </a:r>
          </a:p>
          <a:p>
            <a:endParaRPr lang="it-IT" dirty="0" smtClean="0"/>
          </a:p>
          <a:p>
            <a:r>
              <a:rPr lang="it-IT" dirty="0" smtClean="0"/>
              <a:t>La </a:t>
            </a:r>
            <a:r>
              <a:rPr lang="it-IT" dirty="0"/>
              <a:t>firma del modulo del consenso informato </a:t>
            </a:r>
            <a:r>
              <a:rPr lang="it-IT" dirty="0" smtClean="0"/>
              <a:t>può qualificare come contrattuale il rapporto medico-paziente </a:t>
            </a:r>
            <a:r>
              <a:rPr lang="it-IT" dirty="0"/>
              <a:t>sia pur nei limiti dell’obbligazione assunta nella predetta </a:t>
            </a:r>
            <a:r>
              <a:rPr lang="it-IT" dirty="0" smtClean="0"/>
              <a:t>sottoscrizione ?</a:t>
            </a:r>
            <a:endParaRPr lang="it-IT" dirty="0"/>
          </a:p>
          <a:p>
            <a:endParaRPr lang="it-IT" dirty="0"/>
          </a:p>
        </p:txBody>
      </p:sp>
    </p:spTree>
    <p:extLst>
      <p:ext uri="{BB962C8B-B14F-4D97-AF65-F5344CB8AC3E}">
        <p14:creationId xmlns:p14="http://schemas.microsoft.com/office/powerpoint/2010/main" val="381354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260648"/>
            <a:ext cx="7543800" cy="1450757"/>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
            </a:r>
            <a:br>
              <a:rPr lang="it-IT" b="1" dirty="0" smtClean="0">
                <a:solidFill>
                  <a:srgbClr val="FF0000"/>
                </a:solidFill>
              </a:rPr>
            </a:br>
            <a:r>
              <a:rPr lang="it-IT" b="1" dirty="0">
                <a:solidFill>
                  <a:srgbClr val="FF0000"/>
                </a:solidFill>
              </a:rPr>
              <a:t/>
            </a:r>
            <a:br>
              <a:rPr lang="it-IT" b="1" dirty="0">
                <a:solidFill>
                  <a:srgbClr val="FF0000"/>
                </a:solidFill>
              </a:rPr>
            </a:br>
            <a:r>
              <a:rPr lang="it-IT" b="1" dirty="0" smtClean="0">
                <a:solidFill>
                  <a:srgbClr val="FF0000"/>
                </a:solidFill>
              </a:rPr>
              <a:t>Il danno risarcibile</a:t>
            </a:r>
            <a:endParaRPr lang="it-IT" b="1" dirty="0">
              <a:solidFill>
                <a:srgbClr val="FF0000"/>
              </a:solidFill>
            </a:endParaRPr>
          </a:p>
        </p:txBody>
      </p:sp>
    </p:spTree>
    <p:extLst>
      <p:ext uri="{BB962C8B-B14F-4D97-AF65-F5344CB8AC3E}">
        <p14:creationId xmlns:p14="http://schemas.microsoft.com/office/powerpoint/2010/main" val="267399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1124744"/>
            <a:ext cx="7971224" cy="1450757"/>
          </a:xfrm>
        </p:spPr>
        <p:txBody>
          <a:bodyPr>
            <a:normAutofit/>
          </a:bodyPr>
          <a:lstStyle/>
          <a:p>
            <a:r>
              <a:rPr lang="it-IT" sz="2800" b="1" dirty="0" smtClean="0">
                <a:solidFill>
                  <a:srgbClr val="FF0000"/>
                </a:solidFill>
              </a:rPr>
              <a:t>Corte di Cassazione </a:t>
            </a:r>
            <a:r>
              <a:rPr lang="it-IT" sz="2800" b="1" dirty="0" err="1" smtClean="0">
                <a:solidFill>
                  <a:srgbClr val="FF0000"/>
                </a:solidFill>
              </a:rPr>
              <a:t>ord</a:t>
            </a:r>
            <a:r>
              <a:rPr lang="it-IT" sz="2800" b="1" dirty="0" smtClean="0">
                <a:solidFill>
                  <a:srgbClr val="FF0000"/>
                </a:solidFill>
              </a:rPr>
              <a:t>. 27.3.2018 n. 7513 </a:t>
            </a:r>
            <a:br>
              <a:rPr lang="it-IT" sz="2800" b="1" dirty="0" smtClean="0">
                <a:solidFill>
                  <a:srgbClr val="FF0000"/>
                </a:solidFill>
              </a:rPr>
            </a:br>
            <a:r>
              <a:rPr lang="it-IT" sz="2800" b="1" dirty="0">
                <a:solidFill>
                  <a:srgbClr val="FF0000"/>
                </a:solidFill>
              </a:rPr>
              <a:t/>
            </a:r>
            <a:br>
              <a:rPr lang="it-IT" sz="2800" b="1" dirty="0">
                <a:solidFill>
                  <a:srgbClr val="FF0000"/>
                </a:solidFill>
              </a:rPr>
            </a:br>
            <a:r>
              <a:rPr lang="it-IT" sz="2000" dirty="0" smtClean="0"/>
              <a:t>si tratta di una pronuncia «quadro» che detta principi genarli definendo il lessico giuridico del danno </a:t>
            </a:r>
            <a:endParaRPr lang="it-IT" sz="2000" dirty="0"/>
          </a:p>
        </p:txBody>
      </p:sp>
      <p:sp>
        <p:nvSpPr>
          <p:cNvPr id="9" name="CasellaDiTesto 8"/>
          <p:cNvSpPr txBox="1"/>
          <p:nvPr/>
        </p:nvSpPr>
        <p:spPr>
          <a:xfrm>
            <a:off x="539552" y="3861048"/>
            <a:ext cx="2736304" cy="369332"/>
          </a:xfrm>
          <a:prstGeom prst="rect">
            <a:avLst/>
          </a:prstGeom>
          <a:noFill/>
        </p:spPr>
        <p:txBody>
          <a:bodyPr wrap="square" rtlCol="0">
            <a:spAutoFit/>
          </a:bodyPr>
          <a:lstStyle/>
          <a:p>
            <a:r>
              <a:rPr lang="it-IT" dirty="0" smtClean="0">
                <a:solidFill>
                  <a:srgbClr val="FF0000"/>
                </a:solidFill>
              </a:rPr>
              <a:t>Danno non patrimoniale</a:t>
            </a:r>
            <a:endParaRPr lang="it-IT" dirty="0">
              <a:solidFill>
                <a:srgbClr val="FF0000"/>
              </a:solidFill>
            </a:endParaRPr>
          </a:p>
        </p:txBody>
      </p:sp>
      <p:sp>
        <p:nvSpPr>
          <p:cNvPr id="10" name="CasellaDiTesto 9"/>
          <p:cNvSpPr txBox="1"/>
          <p:nvPr/>
        </p:nvSpPr>
        <p:spPr>
          <a:xfrm>
            <a:off x="4211960" y="2708920"/>
            <a:ext cx="4248472" cy="1754326"/>
          </a:xfrm>
          <a:prstGeom prst="rect">
            <a:avLst/>
          </a:prstGeom>
          <a:noFill/>
        </p:spPr>
        <p:txBody>
          <a:bodyPr wrap="square" rtlCol="0">
            <a:spAutoFit/>
          </a:bodyPr>
          <a:lstStyle/>
          <a:p>
            <a:pPr algn="just"/>
            <a:r>
              <a:rPr lang="it-IT" u="sng" dirty="0" smtClean="0">
                <a:solidFill>
                  <a:srgbClr val="FF0000"/>
                </a:solidFill>
              </a:rPr>
              <a:t>Danno dinamico relazionale </a:t>
            </a:r>
            <a:r>
              <a:rPr lang="it-IT" u="sng" dirty="0" smtClean="0"/>
              <a:t>che si identifica con il danno biologico </a:t>
            </a:r>
          </a:p>
          <a:p>
            <a:pPr algn="just"/>
            <a:r>
              <a:rPr lang="it-IT" dirty="0" smtClean="0"/>
              <a:t>può essere aumentato solo in presenza di fattori di personalizzazione che devono essere provati in quanto circostanze costitutive della pretesa</a:t>
            </a:r>
            <a:endParaRPr lang="it-IT" dirty="0"/>
          </a:p>
        </p:txBody>
      </p:sp>
      <p:sp>
        <p:nvSpPr>
          <p:cNvPr id="11" name="CasellaDiTesto 10"/>
          <p:cNvSpPr txBox="1"/>
          <p:nvPr/>
        </p:nvSpPr>
        <p:spPr>
          <a:xfrm>
            <a:off x="4211960" y="4797152"/>
            <a:ext cx="4104456" cy="1200329"/>
          </a:xfrm>
          <a:prstGeom prst="rect">
            <a:avLst/>
          </a:prstGeom>
          <a:noFill/>
        </p:spPr>
        <p:txBody>
          <a:bodyPr wrap="square" rtlCol="0">
            <a:spAutoFit/>
          </a:bodyPr>
          <a:lstStyle/>
          <a:p>
            <a:pPr algn="just"/>
            <a:r>
              <a:rPr lang="it-IT" u="sng" dirty="0" smtClean="0">
                <a:solidFill>
                  <a:srgbClr val="FF0000"/>
                </a:solidFill>
              </a:rPr>
              <a:t>Danno «morale»</a:t>
            </a:r>
          </a:p>
          <a:p>
            <a:pPr algn="just"/>
            <a:r>
              <a:rPr lang="it-IT" dirty="0" smtClean="0"/>
              <a:t>estraneo alla determinazione medico-legale e oggetto di autonoma valutazione e liquidazione</a:t>
            </a:r>
            <a:endParaRPr lang="it-IT" dirty="0"/>
          </a:p>
        </p:txBody>
      </p:sp>
      <p:sp>
        <p:nvSpPr>
          <p:cNvPr id="16" name="Freccia angolare bidirezionale 15"/>
          <p:cNvSpPr/>
          <p:nvPr/>
        </p:nvSpPr>
        <p:spPr>
          <a:xfrm rot="8393403">
            <a:off x="3051421" y="3421379"/>
            <a:ext cx="1369945" cy="136815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26601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980728"/>
            <a:ext cx="7848872" cy="1152127"/>
          </a:xfrm>
        </p:spPr>
        <p:txBody>
          <a:bodyPr>
            <a:normAutofit fontScale="90000"/>
          </a:bodyPr>
          <a:lstStyle/>
          <a:p>
            <a:r>
              <a:rPr lang="it-IT" dirty="0" smtClean="0">
                <a:solidFill>
                  <a:srgbClr val="FF0000"/>
                </a:solidFill>
              </a:rPr>
              <a:t>La perdita di chance</a:t>
            </a:r>
            <a:br>
              <a:rPr lang="it-IT" dirty="0" smtClean="0">
                <a:solidFill>
                  <a:srgbClr val="FF0000"/>
                </a:solidFill>
              </a:rPr>
            </a:br>
            <a:r>
              <a:rPr lang="it-IT" sz="2000" dirty="0" smtClean="0">
                <a:solidFill>
                  <a:schemeClr val="tx1"/>
                </a:solidFill>
              </a:rPr>
              <a:t/>
            </a:r>
            <a:br>
              <a:rPr lang="it-IT" sz="2000" dirty="0" smtClean="0">
                <a:solidFill>
                  <a:schemeClr val="tx1"/>
                </a:solidFill>
              </a:rPr>
            </a:br>
            <a:r>
              <a:rPr lang="it-IT" sz="2200" dirty="0" smtClean="0">
                <a:solidFill>
                  <a:schemeClr val="tx1"/>
                </a:solidFill>
              </a:rPr>
              <a:t>possibilità perduta di un risultato sperato quale situazione soggettiva rilevante</a:t>
            </a:r>
            <a:endParaRPr lang="it-IT" sz="2200" dirty="0">
              <a:solidFill>
                <a:schemeClr val="tx1"/>
              </a:solidFill>
            </a:endParaRPr>
          </a:p>
        </p:txBody>
      </p:sp>
      <p:sp>
        <p:nvSpPr>
          <p:cNvPr id="3" name="Segnaposto contenuto 2"/>
          <p:cNvSpPr>
            <a:spLocks noGrp="1"/>
          </p:cNvSpPr>
          <p:nvPr>
            <p:ph idx="1"/>
          </p:nvPr>
        </p:nvSpPr>
        <p:spPr>
          <a:xfrm>
            <a:off x="539552" y="2492896"/>
            <a:ext cx="7920879" cy="4024270"/>
          </a:xfrm>
        </p:spPr>
        <p:txBody>
          <a:bodyPr/>
          <a:lstStyle/>
          <a:p>
            <a:pPr algn="just"/>
            <a:r>
              <a:rPr lang="it-IT" dirty="0" smtClean="0"/>
              <a:t>Si tratta di un </a:t>
            </a:r>
            <a:r>
              <a:rPr lang="it-IT" u="sng" dirty="0" smtClean="0"/>
              <a:t>danno non patrimoniale </a:t>
            </a:r>
            <a:r>
              <a:rPr lang="it-IT" dirty="0" smtClean="0"/>
              <a:t>il cui modello teorico fa tuttavia riferimento al danno patrimoniale essendone dibattuta solo la forma come danno emergente o lucro cessante.</a:t>
            </a:r>
          </a:p>
          <a:p>
            <a:endParaRPr lang="it-IT" dirty="0" smtClean="0"/>
          </a:p>
          <a:p>
            <a:pPr marL="749808" lvl="1" indent="-457200">
              <a:buFont typeface="+mj-lt"/>
              <a:buAutoNum type="alphaLcParenR"/>
            </a:pPr>
            <a:r>
              <a:rPr lang="it-IT" dirty="0" smtClean="0"/>
              <a:t>Diritto all’integrità del patrimonio</a:t>
            </a:r>
          </a:p>
          <a:p>
            <a:pPr marL="749808" lvl="1" indent="-457200">
              <a:buFont typeface="+mj-lt"/>
              <a:buAutoNum type="alphaLcParenR"/>
            </a:pPr>
            <a:r>
              <a:rPr lang="it-IT" dirty="0" smtClean="0"/>
              <a:t>La speranza di un guadagno è una entità risarcibile</a:t>
            </a:r>
          </a:p>
          <a:p>
            <a:pPr marL="749808" lvl="1" indent="-457200">
              <a:buFont typeface="+mj-lt"/>
              <a:buAutoNum type="alphaLcParenR"/>
            </a:pPr>
            <a:r>
              <a:rPr lang="it-IT" dirty="0" smtClean="0"/>
              <a:t>La perdita di speranza è risarcibile come lesione del patrimonio</a:t>
            </a:r>
          </a:p>
          <a:p>
            <a:pPr marL="749808" lvl="1" indent="-457200">
              <a:buFont typeface="+mj-lt"/>
              <a:buAutoNum type="alphaLcParenR"/>
            </a:pPr>
            <a:r>
              <a:rPr lang="it-IT" dirty="0" smtClean="0"/>
              <a:t>La chance perduta deve essere concreta ( almeno 50%)</a:t>
            </a:r>
          </a:p>
          <a:p>
            <a:pPr marL="749808" lvl="1" indent="-457200">
              <a:buFont typeface="+mj-lt"/>
              <a:buAutoNum type="alphaLcParenR"/>
            </a:pPr>
            <a:endParaRPr lang="it-IT" dirty="0"/>
          </a:p>
          <a:p>
            <a:pPr marL="292608" lvl="1" indent="0">
              <a:buNone/>
            </a:pPr>
            <a:r>
              <a:rPr lang="it-IT" dirty="0" smtClean="0"/>
              <a:t>Questa teoria mal si concilia con la perdita della possibilità di conseguire un risultato sul piano non patrimoniale per diversità dei presupposti.</a:t>
            </a:r>
            <a:endParaRPr lang="it-IT" dirty="0"/>
          </a:p>
        </p:txBody>
      </p:sp>
    </p:spTree>
    <p:extLst>
      <p:ext uri="{BB962C8B-B14F-4D97-AF65-F5344CB8AC3E}">
        <p14:creationId xmlns:p14="http://schemas.microsoft.com/office/powerpoint/2010/main" val="747049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764704"/>
            <a:ext cx="7543800" cy="864095"/>
          </a:xfrm>
        </p:spPr>
        <p:txBody>
          <a:bodyPr>
            <a:normAutofit/>
          </a:bodyPr>
          <a:lstStyle/>
          <a:p>
            <a:r>
              <a:rPr lang="it-IT" dirty="0" smtClean="0">
                <a:solidFill>
                  <a:srgbClr val="FF0000"/>
                </a:solidFill>
              </a:rPr>
              <a:t>La perdita di chance</a:t>
            </a:r>
            <a:endParaRPr lang="it-IT" dirty="0">
              <a:solidFill>
                <a:srgbClr val="FF0000"/>
              </a:solidFill>
            </a:endParaRPr>
          </a:p>
        </p:txBody>
      </p:sp>
      <p:sp>
        <p:nvSpPr>
          <p:cNvPr id="3" name="Segnaposto contenuto 2"/>
          <p:cNvSpPr>
            <a:spLocks noGrp="1"/>
          </p:cNvSpPr>
          <p:nvPr>
            <p:ph idx="1"/>
          </p:nvPr>
        </p:nvSpPr>
        <p:spPr>
          <a:xfrm>
            <a:off x="827584" y="2060848"/>
            <a:ext cx="6912768" cy="4024270"/>
          </a:xfrm>
        </p:spPr>
        <p:txBody>
          <a:bodyPr/>
          <a:lstStyle/>
          <a:p>
            <a:pPr algn="just"/>
            <a:r>
              <a:rPr lang="it-IT" dirty="0" smtClean="0"/>
              <a:t>Nel caso di danno non patrimoniale il risarcimento non potrà quindi essere proporzionato al risultato perduto ma alla </a:t>
            </a:r>
            <a:r>
              <a:rPr lang="it-IT" u="sng" dirty="0" smtClean="0"/>
              <a:t>possibilità perduta di realizzarlo</a:t>
            </a:r>
            <a:r>
              <a:rPr lang="it-IT" dirty="0" smtClean="0"/>
              <a:t>.</a:t>
            </a:r>
          </a:p>
          <a:p>
            <a:pPr algn="just"/>
            <a:endParaRPr lang="it-IT" dirty="0"/>
          </a:p>
          <a:p>
            <a:pPr algn="just"/>
            <a:r>
              <a:rPr lang="it-IT" dirty="0" smtClean="0"/>
              <a:t>Si deve tenere quindi distinto l’elemento causale con il danno patito pur permanendo la necessità della prova del nesso causale fra la condotta e l’evento da condurre secondo il criterio del « più probabile che non».</a:t>
            </a:r>
          </a:p>
          <a:p>
            <a:pPr algn="just"/>
            <a:endParaRPr lang="it-IT" dirty="0"/>
          </a:p>
          <a:p>
            <a:pPr marL="0" indent="0" algn="just">
              <a:buNone/>
            </a:pPr>
            <a:r>
              <a:rPr lang="it-IT" dirty="0" smtClean="0"/>
              <a:t>Nel caso quindi di perdita anticipata della vita non si può parlare di chance perduta.</a:t>
            </a:r>
            <a:endParaRPr lang="it-IT" dirty="0"/>
          </a:p>
        </p:txBody>
      </p:sp>
    </p:spTree>
    <p:extLst>
      <p:ext uri="{BB962C8B-B14F-4D97-AF65-F5344CB8AC3E}">
        <p14:creationId xmlns:p14="http://schemas.microsoft.com/office/powerpoint/2010/main" val="215299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2420888"/>
            <a:ext cx="8424936" cy="2677656"/>
          </a:xfrm>
          <a:prstGeom prst="rect">
            <a:avLst/>
          </a:prstGeom>
          <a:noFill/>
        </p:spPr>
        <p:txBody>
          <a:bodyPr wrap="square" rtlCol="0">
            <a:spAutoFit/>
          </a:bodyPr>
          <a:lstStyle/>
          <a:p>
            <a:pPr lvl="0"/>
            <a:r>
              <a:rPr lang="it-IT" sz="4000" b="1" dirty="0">
                <a:solidFill>
                  <a:srgbClr val="FF0000"/>
                </a:solidFill>
              </a:rPr>
              <a:t>CHI</a:t>
            </a:r>
            <a:r>
              <a:rPr lang="it-IT" sz="2400" dirty="0"/>
              <a:t> è il responsabile ( soggetti da convenire in giudizio</a:t>
            </a:r>
            <a:r>
              <a:rPr lang="it-IT" sz="2400" dirty="0" smtClean="0"/>
              <a:t>)</a:t>
            </a:r>
          </a:p>
          <a:p>
            <a:pPr lvl="0"/>
            <a:endParaRPr lang="it-IT" sz="2400" dirty="0"/>
          </a:p>
          <a:p>
            <a:pPr lvl="0"/>
            <a:r>
              <a:rPr lang="it-IT" sz="2400" dirty="0"/>
              <a:t>di </a:t>
            </a:r>
            <a:r>
              <a:rPr lang="it-IT" sz="4000" b="1" dirty="0">
                <a:solidFill>
                  <a:srgbClr val="FF0000"/>
                </a:solidFill>
              </a:rPr>
              <a:t>COSA</a:t>
            </a:r>
            <a:r>
              <a:rPr lang="it-IT" sz="2400" dirty="0"/>
              <a:t> è responsabile ( natura e contenuto dell’obbligazione</a:t>
            </a:r>
            <a:r>
              <a:rPr lang="it-IT" sz="2400" dirty="0" smtClean="0"/>
              <a:t>)</a:t>
            </a:r>
          </a:p>
          <a:p>
            <a:pPr lvl="0"/>
            <a:endParaRPr lang="it-IT" sz="2400" dirty="0"/>
          </a:p>
          <a:p>
            <a:pPr lvl="0"/>
            <a:r>
              <a:rPr lang="it-IT" sz="4000" b="1" dirty="0">
                <a:solidFill>
                  <a:srgbClr val="FF0000"/>
                </a:solidFill>
              </a:rPr>
              <a:t>QUANTO</a:t>
            </a:r>
            <a:r>
              <a:rPr lang="it-IT" sz="2400" dirty="0"/>
              <a:t> è chiamato a risarcire ( tipi di danno)</a:t>
            </a:r>
          </a:p>
        </p:txBody>
      </p:sp>
      <p:sp>
        <p:nvSpPr>
          <p:cNvPr id="5" name="CasellaDiTesto 4"/>
          <p:cNvSpPr txBox="1"/>
          <p:nvPr/>
        </p:nvSpPr>
        <p:spPr>
          <a:xfrm>
            <a:off x="827584" y="836712"/>
            <a:ext cx="7848872" cy="707886"/>
          </a:xfrm>
          <a:prstGeom prst="rect">
            <a:avLst/>
          </a:prstGeom>
          <a:noFill/>
        </p:spPr>
        <p:txBody>
          <a:bodyPr wrap="square" rtlCol="0">
            <a:spAutoFit/>
          </a:bodyPr>
          <a:lstStyle/>
          <a:p>
            <a:r>
              <a:rPr lang="it-IT" sz="2000" dirty="0" smtClean="0">
                <a:latin typeface="+mj-lt"/>
              </a:rPr>
              <a:t>La responsabilità medica come  «frontiera avanzata» della responsabilità civile</a:t>
            </a:r>
            <a:endParaRPr lang="it-IT" sz="2000" dirty="0">
              <a:latin typeface="+mj-lt"/>
            </a:endParaRPr>
          </a:p>
        </p:txBody>
      </p:sp>
    </p:spTree>
    <p:extLst>
      <p:ext uri="{BB962C8B-B14F-4D97-AF65-F5344CB8AC3E}">
        <p14:creationId xmlns:p14="http://schemas.microsoft.com/office/powerpoint/2010/main" val="2208286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908720"/>
            <a:ext cx="7971224" cy="1450757"/>
          </a:xfrm>
        </p:spPr>
        <p:txBody>
          <a:bodyPr>
            <a:normAutofit/>
          </a:bodyPr>
          <a:lstStyle/>
          <a:p>
            <a:r>
              <a:rPr lang="it-IT" sz="2800" b="1" dirty="0" smtClean="0">
                <a:solidFill>
                  <a:srgbClr val="FF0000"/>
                </a:solidFill>
              </a:rPr>
              <a:t>Corte di Cassazione </a:t>
            </a:r>
            <a:r>
              <a:rPr lang="it-IT" sz="2800" b="1" dirty="0" err="1" smtClean="0">
                <a:solidFill>
                  <a:srgbClr val="FF0000"/>
                </a:solidFill>
              </a:rPr>
              <a:t>sent</a:t>
            </a:r>
            <a:r>
              <a:rPr lang="it-IT" sz="2800" b="1" dirty="0" smtClean="0">
                <a:solidFill>
                  <a:srgbClr val="FF0000"/>
                </a:solidFill>
              </a:rPr>
              <a:t>. 9. 3.2018 n. 5641 </a:t>
            </a:r>
            <a:br>
              <a:rPr lang="it-IT" sz="2800" b="1" dirty="0" smtClean="0">
                <a:solidFill>
                  <a:srgbClr val="FF0000"/>
                </a:solidFill>
              </a:rPr>
            </a:br>
            <a:r>
              <a:rPr lang="it-IT" sz="2800" b="1" dirty="0">
                <a:solidFill>
                  <a:srgbClr val="FF0000"/>
                </a:solidFill>
              </a:rPr>
              <a:t/>
            </a:r>
            <a:br>
              <a:rPr lang="it-IT" sz="2800" b="1" dirty="0">
                <a:solidFill>
                  <a:srgbClr val="FF0000"/>
                </a:solidFill>
              </a:rPr>
            </a:br>
            <a:r>
              <a:rPr lang="it-IT" sz="2000" dirty="0" smtClean="0"/>
              <a:t>si tratta di una pronuncia che definisce </a:t>
            </a:r>
            <a:r>
              <a:rPr lang="it-IT" sz="2000" dirty="0"/>
              <a:t> </a:t>
            </a:r>
            <a:r>
              <a:rPr lang="it-IT" sz="2000" dirty="0" smtClean="0"/>
              <a:t>la fattispecie risarcitoria della «perdita di chance» </a:t>
            </a:r>
            <a:endParaRPr lang="it-IT" sz="2000" dirty="0"/>
          </a:p>
        </p:txBody>
      </p:sp>
      <p:sp>
        <p:nvSpPr>
          <p:cNvPr id="3" name="CasellaDiTesto 2"/>
          <p:cNvSpPr txBox="1"/>
          <p:nvPr/>
        </p:nvSpPr>
        <p:spPr>
          <a:xfrm>
            <a:off x="683568" y="2492896"/>
            <a:ext cx="7776864" cy="3693319"/>
          </a:xfrm>
          <a:prstGeom prst="rect">
            <a:avLst/>
          </a:prstGeom>
          <a:noFill/>
        </p:spPr>
        <p:txBody>
          <a:bodyPr wrap="square" rtlCol="0">
            <a:spAutoFit/>
          </a:bodyPr>
          <a:lstStyle/>
          <a:p>
            <a:pPr algn="just"/>
            <a:r>
              <a:rPr lang="it-IT" dirty="0" smtClean="0"/>
              <a:t>Qualora l’evento di danno sia costituito non da una possibilità – sinonimo di incertezza del risultato sperato – ma dal ( mancato) risultato stesso ( nel caso la perdita anticipata della vita), non è lecito discorrere di chance perduta, bensì di altro e diverso evento di danno, senza che l’equivoco lessicale costituito, in tal caso, dalla sua ricostruzione in termini di «possibilità» possa indurre a conclusioni diverse. </a:t>
            </a:r>
          </a:p>
          <a:p>
            <a:pPr algn="just"/>
            <a:r>
              <a:rPr lang="it-IT" dirty="0" smtClean="0"/>
              <a:t>In particolare, la condotta medica colpevole ha cagionato non la morte del paziente ( che si sarebbe comunque verificata) bensì’ una significativa riduzione della durata della sua vita e una peggiore qualità della vita stessa per tutta la sua minor durata. </a:t>
            </a:r>
          </a:p>
          <a:p>
            <a:pPr algn="just"/>
            <a:r>
              <a:rPr lang="it-IT" dirty="0" smtClean="0"/>
              <a:t>In tal caso il sanitario sarà chiamato a rispondere dell’evento di danno costituito dalla minor durata della vita e della sua peggior qualità, senza che tale danno integri una fattispecie di perdita di chance.</a:t>
            </a:r>
            <a:endParaRPr lang="it-IT" dirty="0"/>
          </a:p>
        </p:txBody>
      </p:sp>
    </p:spTree>
    <p:extLst>
      <p:ext uri="{BB962C8B-B14F-4D97-AF65-F5344CB8AC3E}">
        <p14:creationId xmlns:p14="http://schemas.microsoft.com/office/powerpoint/2010/main" val="608859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764704"/>
            <a:ext cx="7543800" cy="864095"/>
          </a:xfrm>
        </p:spPr>
        <p:txBody>
          <a:bodyPr>
            <a:normAutofit/>
          </a:bodyPr>
          <a:lstStyle/>
          <a:p>
            <a:r>
              <a:rPr lang="it-IT" dirty="0" smtClean="0">
                <a:solidFill>
                  <a:srgbClr val="FF0000"/>
                </a:solidFill>
              </a:rPr>
              <a:t>La perdita di chance</a:t>
            </a:r>
            <a:endParaRPr lang="it-IT" dirty="0">
              <a:solidFill>
                <a:srgbClr val="FF0000"/>
              </a:solidFill>
            </a:endParaRPr>
          </a:p>
        </p:txBody>
      </p:sp>
      <p:sp>
        <p:nvSpPr>
          <p:cNvPr id="3" name="Segnaposto contenuto 2"/>
          <p:cNvSpPr>
            <a:spLocks noGrp="1"/>
          </p:cNvSpPr>
          <p:nvPr>
            <p:ph idx="1"/>
          </p:nvPr>
        </p:nvSpPr>
        <p:spPr>
          <a:xfrm>
            <a:off x="395536" y="3429000"/>
            <a:ext cx="1584176" cy="504056"/>
          </a:xfrm>
        </p:spPr>
        <p:txBody>
          <a:bodyPr/>
          <a:lstStyle/>
          <a:p>
            <a:pPr algn="just"/>
            <a:r>
              <a:rPr lang="it-IT" dirty="0" smtClean="0"/>
              <a:t>La condotta</a:t>
            </a:r>
            <a:endParaRPr lang="it-IT" dirty="0"/>
          </a:p>
        </p:txBody>
      </p:sp>
      <p:sp>
        <p:nvSpPr>
          <p:cNvPr id="4" name="CasellaDiTesto 3"/>
          <p:cNvSpPr txBox="1"/>
          <p:nvPr/>
        </p:nvSpPr>
        <p:spPr>
          <a:xfrm>
            <a:off x="3347864" y="3140968"/>
            <a:ext cx="2664296" cy="1477328"/>
          </a:xfrm>
          <a:prstGeom prst="rect">
            <a:avLst/>
          </a:prstGeom>
          <a:noFill/>
        </p:spPr>
        <p:txBody>
          <a:bodyPr wrap="square" rtlCol="0">
            <a:spAutoFit/>
          </a:bodyPr>
          <a:lstStyle/>
          <a:p>
            <a:r>
              <a:rPr lang="it-IT" dirty="0" smtClean="0"/>
              <a:t>la  morte</a:t>
            </a:r>
          </a:p>
          <a:p>
            <a:endParaRPr lang="it-IT" dirty="0"/>
          </a:p>
          <a:p>
            <a:r>
              <a:rPr lang="it-IT" dirty="0" smtClean="0"/>
              <a:t>riduzione della vita</a:t>
            </a:r>
          </a:p>
          <a:p>
            <a:endParaRPr lang="it-IT" dirty="0"/>
          </a:p>
          <a:p>
            <a:r>
              <a:rPr lang="it-IT" dirty="0" smtClean="0"/>
              <a:t>riduzione di qualità di vita</a:t>
            </a:r>
            <a:endParaRPr lang="it-IT" dirty="0"/>
          </a:p>
        </p:txBody>
      </p:sp>
      <p:sp>
        <p:nvSpPr>
          <p:cNvPr id="5" name="CasellaDiTesto 4"/>
          <p:cNvSpPr txBox="1"/>
          <p:nvPr/>
        </p:nvSpPr>
        <p:spPr>
          <a:xfrm>
            <a:off x="2267744" y="2420888"/>
            <a:ext cx="2304256" cy="3416320"/>
          </a:xfrm>
          <a:prstGeom prst="rect">
            <a:avLst/>
          </a:prstGeom>
          <a:noFill/>
        </p:spPr>
        <p:txBody>
          <a:bodyPr wrap="square" rtlCol="0">
            <a:spAutoFit/>
          </a:bodyPr>
          <a:lstStyle/>
          <a:p>
            <a:r>
              <a:rPr lang="it-IT" dirty="0" smtClean="0"/>
              <a:t>Non ha incidenza</a:t>
            </a:r>
          </a:p>
          <a:p>
            <a:endParaRPr lang="it-IT" dirty="0"/>
          </a:p>
          <a:p>
            <a:endParaRPr lang="it-IT" dirty="0" smtClean="0"/>
          </a:p>
          <a:p>
            <a:endParaRPr lang="it-IT" dirty="0" smtClean="0"/>
          </a:p>
          <a:p>
            <a:r>
              <a:rPr lang="it-IT" dirty="0" smtClean="0"/>
              <a:t>Provoca</a:t>
            </a:r>
          </a:p>
          <a:p>
            <a:endParaRPr lang="it-IT" dirty="0"/>
          </a:p>
          <a:p>
            <a:endParaRPr lang="it-IT" dirty="0" smtClean="0"/>
          </a:p>
          <a:p>
            <a:endParaRPr lang="it-IT" dirty="0" smtClean="0"/>
          </a:p>
          <a:p>
            <a:endParaRPr lang="it-IT" dirty="0"/>
          </a:p>
          <a:p>
            <a:endParaRPr lang="it-IT" dirty="0"/>
          </a:p>
          <a:p>
            <a:endParaRPr lang="it-IT" dirty="0" smtClean="0"/>
          </a:p>
          <a:p>
            <a:r>
              <a:rPr lang="it-IT" dirty="0" smtClean="0"/>
              <a:t>ha un esito </a:t>
            </a:r>
            <a:r>
              <a:rPr lang="it-IT" u="sng" dirty="0" smtClean="0">
                <a:solidFill>
                  <a:srgbClr val="FF0000"/>
                </a:solidFill>
              </a:rPr>
              <a:t>incerto</a:t>
            </a:r>
            <a:r>
              <a:rPr lang="it-IT" dirty="0" smtClean="0"/>
              <a:t> </a:t>
            </a:r>
            <a:endParaRPr lang="it-IT" dirty="0"/>
          </a:p>
        </p:txBody>
      </p:sp>
      <p:cxnSp>
        <p:nvCxnSpPr>
          <p:cNvPr id="7" name="Connettore 2 6"/>
          <p:cNvCxnSpPr/>
          <p:nvPr/>
        </p:nvCxnSpPr>
        <p:spPr>
          <a:xfrm flipV="1">
            <a:off x="1763688" y="2780928"/>
            <a:ext cx="504056" cy="576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1835696" y="3717032"/>
            <a:ext cx="4320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1691680" y="3933056"/>
            <a:ext cx="576064" cy="1584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Freccia a destra 11"/>
          <p:cNvSpPr/>
          <p:nvPr/>
        </p:nvSpPr>
        <p:spPr>
          <a:xfrm>
            <a:off x="4355976" y="2564904"/>
            <a:ext cx="180020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a destra 12"/>
          <p:cNvSpPr/>
          <p:nvPr/>
        </p:nvSpPr>
        <p:spPr>
          <a:xfrm>
            <a:off x="5364088" y="3717032"/>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a destra 13"/>
          <p:cNvSpPr/>
          <p:nvPr/>
        </p:nvSpPr>
        <p:spPr>
          <a:xfrm>
            <a:off x="4427984" y="5445224"/>
            <a:ext cx="180020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p:cNvSpPr txBox="1"/>
          <p:nvPr/>
        </p:nvSpPr>
        <p:spPr>
          <a:xfrm>
            <a:off x="6372200" y="2204864"/>
            <a:ext cx="2592288" cy="4801314"/>
          </a:xfrm>
          <a:prstGeom prst="rect">
            <a:avLst/>
          </a:prstGeom>
          <a:noFill/>
        </p:spPr>
        <p:txBody>
          <a:bodyPr wrap="square" rtlCol="0">
            <a:spAutoFit/>
          </a:bodyPr>
          <a:lstStyle/>
          <a:p>
            <a:endParaRPr lang="it-IT" dirty="0" smtClean="0"/>
          </a:p>
          <a:p>
            <a:r>
              <a:rPr lang="it-IT" dirty="0" smtClean="0"/>
              <a:t>Nessun risarcimento</a:t>
            </a:r>
          </a:p>
          <a:p>
            <a:endParaRPr lang="it-IT" dirty="0"/>
          </a:p>
          <a:p>
            <a:endParaRPr lang="it-IT" dirty="0" smtClean="0"/>
          </a:p>
          <a:p>
            <a:r>
              <a:rPr lang="it-IT" dirty="0" smtClean="0"/>
              <a:t>Danno biologico al paziente e danno da lesione del rapporto parentale ai familiari</a:t>
            </a:r>
          </a:p>
          <a:p>
            <a:endParaRPr lang="it-IT" dirty="0" smtClean="0"/>
          </a:p>
          <a:p>
            <a:endParaRPr lang="it-IT" dirty="0"/>
          </a:p>
          <a:p>
            <a:endParaRPr lang="it-IT" dirty="0" smtClean="0"/>
          </a:p>
          <a:p>
            <a:r>
              <a:rPr lang="it-IT" dirty="0" smtClean="0">
                <a:solidFill>
                  <a:srgbClr val="FF0000"/>
                </a:solidFill>
              </a:rPr>
              <a:t>Perdita di chance </a:t>
            </a:r>
            <a:r>
              <a:rPr lang="it-IT" dirty="0" smtClean="0"/>
              <a:t>e risarcimento equitativo</a:t>
            </a:r>
          </a:p>
          <a:p>
            <a:endParaRPr lang="it-IT" dirty="0"/>
          </a:p>
          <a:p>
            <a:endParaRPr lang="it-IT" dirty="0" smtClean="0"/>
          </a:p>
          <a:p>
            <a:endParaRPr lang="it-IT" dirty="0"/>
          </a:p>
          <a:p>
            <a:endParaRPr lang="it-IT" dirty="0"/>
          </a:p>
        </p:txBody>
      </p:sp>
      <p:sp>
        <p:nvSpPr>
          <p:cNvPr id="16" name="Parentesi quadra aperta 15"/>
          <p:cNvSpPr/>
          <p:nvPr/>
        </p:nvSpPr>
        <p:spPr>
          <a:xfrm>
            <a:off x="3203848" y="3068960"/>
            <a:ext cx="288032" cy="1584176"/>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595816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332656"/>
            <a:ext cx="7543800" cy="1450757"/>
          </a:xfrm>
        </p:spPr>
        <p:txBody>
          <a:bodyPr>
            <a:normAutofit/>
          </a:bodyPr>
          <a:lstStyle/>
          <a:p>
            <a:r>
              <a:rPr lang="it-IT" sz="3200" b="1" dirty="0" smtClean="0">
                <a:solidFill>
                  <a:srgbClr val="FF0000"/>
                </a:solidFill>
              </a:rPr>
              <a:t>Casistica</a:t>
            </a:r>
            <a:endParaRPr lang="it-IT" sz="3200" b="1" dirty="0">
              <a:solidFill>
                <a:srgbClr val="FF0000"/>
              </a:solidFill>
            </a:endParaRPr>
          </a:p>
        </p:txBody>
      </p:sp>
      <p:sp>
        <p:nvSpPr>
          <p:cNvPr id="3" name="Segnaposto contenuto 2"/>
          <p:cNvSpPr>
            <a:spLocks noGrp="1"/>
          </p:cNvSpPr>
          <p:nvPr>
            <p:ph idx="1"/>
          </p:nvPr>
        </p:nvSpPr>
        <p:spPr>
          <a:xfrm>
            <a:off x="539552" y="2564904"/>
            <a:ext cx="7543801" cy="2304256"/>
          </a:xfrm>
        </p:spPr>
        <p:txBody>
          <a:bodyPr/>
          <a:lstStyle/>
          <a:p>
            <a:r>
              <a:rPr lang="it-IT" dirty="0" smtClean="0"/>
              <a:t> </a:t>
            </a:r>
            <a:endParaRPr lang="it-IT" dirty="0"/>
          </a:p>
          <a:p>
            <a:endParaRPr lang="it-IT" dirty="0"/>
          </a:p>
        </p:txBody>
      </p:sp>
      <p:sp>
        <p:nvSpPr>
          <p:cNvPr id="5" name="Rettangolo 4"/>
          <p:cNvSpPr/>
          <p:nvPr/>
        </p:nvSpPr>
        <p:spPr>
          <a:xfrm>
            <a:off x="179512" y="1772816"/>
            <a:ext cx="8892480" cy="3847207"/>
          </a:xfrm>
          <a:prstGeom prst="rect">
            <a:avLst/>
          </a:prstGeom>
        </p:spPr>
        <p:txBody>
          <a:bodyPr wrap="square">
            <a:spAutoFit/>
          </a:bodyPr>
          <a:lstStyle/>
          <a:p>
            <a:r>
              <a:rPr lang="it-IT" dirty="0" smtClean="0"/>
              <a:t>Cassazione </a:t>
            </a:r>
            <a:r>
              <a:rPr lang="it-IT" dirty="0"/>
              <a:t>civile, sez. III, 29/01/2018,  n. </a:t>
            </a:r>
            <a:r>
              <a:rPr lang="it-IT" dirty="0" smtClean="0"/>
              <a:t>2060</a:t>
            </a:r>
            <a:r>
              <a:rPr lang="it-IT" dirty="0"/>
              <a:t/>
            </a:r>
            <a:br>
              <a:rPr lang="it-IT" dirty="0"/>
            </a:br>
            <a:r>
              <a:rPr lang="it-IT" dirty="0"/>
              <a:t>  </a:t>
            </a:r>
          </a:p>
          <a:p>
            <a:pPr algn="just"/>
            <a:r>
              <a:rPr lang="it-IT" sz="1600" dirty="0" smtClean="0"/>
              <a:t>L'obbligo </a:t>
            </a:r>
            <a:r>
              <a:rPr lang="it-IT" sz="1600" dirty="0"/>
              <a:t>di diligenza che grava su ciascun componente </a:t>
            </a:r>
            <a:r>
              <a:rPr lang="it-IT" sz="1600" b="1" dirty="0">
                <a:solidFill>
                  <a:srgbClr val="FF0000"/>
                </a:solidFill>
              </a:rPr>
              <a:t>dell'equipe medica </a:t>
            </a:r>
            <a:r>
              <a:rPr lang="it-IT" sz="1600" dirty="0"/>
              <a:t>concerne non solo le specifiche mansioni a lui affidate, ma anche il controllo sull'operato e sugli errori altrui che siano evidenti e non settoriali, </a:t>
            </a:r>
            <a:r>
              <a:rPr lang="it-IT" sz="1600" dirty="0" err="1"/>
              <a:t>sicchè</a:t>
            </a:r>
            <a:r>
              <a:rPr lang="it-IT" sz="1600" dirty="0"/>
              <a:t> rientra tra gli obblighi di ogni singolo componente di una equipe chirurgica, sia esso in posizione sovra o sotto ordinata, anche quello di prendere visione, prima dell'operazione, della cartella clinica contenente tutti i dati per verificare la necessità di adottare particolari precauzioni imposte dalla specifica condizione del paziente ed eventualmente segnalare, anche senza particolari formalità, il suo motivato dissenso rispetto alle scelte chirurgiche effettuate ed alla scelta stessa di procedere all'operazione, potendo solo in tal caso esimersi dalla concorrente responsabilità dei membri dell'equipe nell'inadempimento della prestazione sanitaria. (Nella specie, la S.C. ha ritenuto sussistente la concorrente responsabilità del secondo aiuto di una equipe chirurgica il quale, pur avendo correttamente eseguito i compiti di sua stretta competenza, aveva omesso di rilevare che il paziente versava in condizioni fisiche alterate, individuabili attraverso gli esami ematici presenti nella cartella, tali da sconsigliare altamente l'intervento operatorio, peraltro non necessario né urgente).</a:t>
            </a:r>
          </a:p>
        </p:txBody>
      </p:sp>
    </p:spTree>
    <p:extLst>
      <p:ext uri="{BB962C8B-B14F-4D97-AF65-F5344CB8AC3E}">
        <p14:creationId xmlns:p14="http://schemas.microsoft.com/office/powerpoint/2010/main" val="1898902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800" dirty="0">
                <a:solidFill>
                  <a:schemeClr val="tx1"/>
                </a:solidFill>
                <a:latin typeface="+mn-lt"/>
              </a:rPr>
              <a:t>Cassazione civile, sez. III, 05/02/2018,  n. 2675</a:t>
            </a:r>
          </a:p>
        </p:txBody>
      </p:sp>
      <p:sp>
        <p:nvSpPr>
          <p:cNvPr id="3" name="Segnaposto contenuto 2"/>
          <p:cNvSpPr>
            <a:spLocks noGrp="1"/>
          </p:cNvSpPr>
          <p:nvPr>
            <p:ph idx="1"/>
          </p:nvPr>
        </p:nvSpPr>
        <p:spPr>
          <a:xfrm>
            <a:off x="467545" y="1845734"/>
            <a:ext cx="7899216" cy="4023360"/>
          </a:xfrm>
        </p:spPr>
        <p:txBody>
          <a:bodyPr>
            <a:normAutofit/>
          </a:bodyPr>
          <a:lstStyle/>
          <a:p>
            <a:pPr algn="just"/>
            <a:r>
              <a:rPr lang="it-IT" sz="1600" dirty="0">
                <a:latin typeface="+mj-lt"/>
              </a:rPr>
              <a:t>In tema di responsabilità del medico per erronea diagnosi concernente il feto e conseguente </a:t>
            </a:r>
            <a:r>
              <a:rPr lang="it-IT" sz="1600" b="1" dirty="0">
                <a:solidFill>
                  <a:srgbClr val="FF0000"/>
                </a:solidFill>
                <a:latin typeface="+mj-lt"/>
              </a:rPr>
              <a:t>nascita indesiderata</a:t>
            </a:r>
            <a:r>
              <a:rPr lang="it-IT" sz="1600" dirty="0">
                <a:latin typeface="+mj-lt"/>
              </a:rPr>
              <a:t>, il risarcimento dei danni, che costituiscono conseguenza immediata e diretta dell'inadempimento della struttura sanitaria all'obbligazione di natura contrattuale gravante sulla stessa, spetta non solo alla madre, ma anche al padre, atteso il complesso di diritti e doveri che, secondo l'ordinamento, si incentrano sulla procreazione cosciente e responsabile, considerando che, agli effetti negativi della condotta del medico ed alla responsabilità della struttura ove egli opera non può ritenersi estraneo il padre che deve, perciò, considerarsi tra i soggetti "protetti" e, quindi, tra coloro rispetto ai quali la prestazione mancata o inesatta è qualificabile come inadempimento, con il correlato diritto al risarcimento dei conseguenti danni, immediati e diretti, fra cui deve ricomprendersi il pregiudizio patrimoniale derivante dai doveri di mantenimento dei genitori nei confronti dei figli. (Nella specie, era stato eseguito in maniera erronea un intervento di raschiamento uterino in seguito ad una non corretta diagnosi di aborto interno, accertata dopo la ventunesima settimana e, quindi, oltre il termine previsto </a:t>
            </a:r>
            <a:r>
              <a:rPr lang="it-IT" sz="1600" dirty="0" smtClean="0">
                <a:latin typeface="+mj-lt"/>
              </a:rPr>
              <a:t>dalla legge n. 194/78 con </a:t>
            </a:r>
            <a:r>
              <a:rPr lang="it-IT" sz="1600" dirty="0">
                <a:latin typeface="+mj-lt"/>
              </a:rPr>
              <a:t>la conseguenza che la gravidanza era proseguita e si era conclusa con la </a:t>
            </a:r>
            <a:r>
              <a:rPr lang="it-IT" sz="1600" dirty="0">
                <a:solidFill>
                  <a:schemeClr val="tx1"/>
                </a:solidFill>
                <a:latin typeface="+mj-lt"/>
              </a:rPr>
              <a:t>nascita indesiderata </a:t>
            </a:r>
            <a:r>
              <a:rPr lang="it-IT" sz="1600" dirty="0">
                <a:latin typeface="+mj-lt"/>
              </a:rPr>
              <a:t>di una </a:t>
            </a:r>
            <a:r>
              <a:rPr lang="it-IT" sz="1600" dirty="0" smtClean="0">
                <a:latin typeface="+mj-lt"/>
              </a:rPr>
              <a:t>bambina)</a:t>
            </a:r>
            <a:endParaRPr lang="it-IT" sz="1600" dirty="0">
              <a:latin typeface="+mj-lt"/>
            </a:endParaRPr>
          </a:p>
        </p:txBody>
      </p:sp>
    </p:spTree>
    <p:extLst>
      <p:ext uri="{BB962C8B-B14F-4D97-AF65-F5344CB8AC3E}">
        <p14:creationId xmlns:p14="http://schemas.microsoft.com/office/powerpoint/2010/main" val="19675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332656"/>
            <a:ext cx="7543800" cy="1450757"/>
          </a:xfrm>
        </p:spPr>
        <p:txBody>
          <a:bodyPr/>
          <a:lstStyle/>
          <a:p>
            <a:r>
              <a:rPr lang="it-IT" b="1" dirty="0" smtClean="0">
                <a:solidFill>
                  <a:srgbClr val="FF0000"/>
                </a:solidFill>
              </a:rPr>
              <a:t>Il contenuto dell’obbligazione</a:t>
            </a:r>
            <a:endParaRPr lang="it-IT" b="1" dirty="0">
              <a:solidFill>
                <a:srgbClr val="FF0000"/>
              </a:solidFill>
            </a:endParaRPr>
          </a:p>
        </p:txBody>
      </p:sp>
      <p:pic>
        <p:nvPicPr>
          <p:cNvPr id="4" name="Segnaposto contenuto 3"/>
          <p:cNvPicPr>
            <a:picLocks noGrp="1" noChangeAspect="1"/>
          </p:cNvPicPr>
          <p:nvPr>
            <p:ph idx="1"/>
          </p:nvPr>
        </p:nvPicPr>
        <p:blipFill>
          <a:blip r:embed="rId2"/>
          <a:stretch>
            <a:fillRect/>
          </a:stretch>
        </p:blipFill>
        <p:spPr>
          <a:xfrm>
            <a:off x="251520" y="3140968"/>
            <a:ext cx="8724846" cy="2127804"/>
          </a:xfrm>
          <a:prstGeom prst="rect">
            <a:avLst/>
          </a:prstGeom>
        </p:spPr>
      </p:pic>
    </p:spTree>
    <p:extLst>
      <p:ext uri="{BB962C8B-B14F-4D97-AF65-F5344CB8AC3E}">
        <p14:creationId xmlns:p14="http://schemas.microsoft.com/office/powerpoint/2010/main" val="182831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692696"/>
            <a:ext cx="8136904" cy="1450757"/>
          </a:xfrm>
        </p:spPr>
        <p:txBody>
          <a:bodyPr>
            <a:normAutofit/>
          </a:bodyPr>
          <a:lstStyle/>
          <a:p>
            <a:r>
              <a:rPr lang="it-IT" sz="3200" b="1" dirty="0">
                <a:solidFill>
                  <a:srgbClr val="FF0000"/>
                </a:solidFill>
              </a:rPr>
              <a:t>art. 1176 Codice </a:t>
            </a:r>
            <a:r>
              <a:rPr lang="it-IT" sz="3200" b="1" dirty="0" smtClean="0">
                <a:solidFill>
                  <a:srgbClr val="FF0000"/>
                </a:solidFill>
              </a:rPr>
              <a:t>civile </a:t>
            </a:r>
            <a:br>
              <a:rPr lang="it-IT" sz="3200" b="1" dirty="0" smtClean="0">
                <a:solidFill>
                  <a:srgbClr val="FF0000"/>
                </a:solidFill>
              </a:rPr>
            </a:br>
            <a:r>
              <a:rPr lang="it-IT" sz="3200" b="1" dirty="0" smtClean="0">
                <a:solidFill>
                  <a:srgbClr val="FF0000"/>
                </a:solidFill>
              </a:rPr>
              <a:t>diligenza nell’adempimento</a:t>
            </a:r>
            <a:r>
              <a:rPr lang="it-IT" sz="3200" b="1" dirty="0">
                <a:solidFill>
                  <a:srgbClr val="FF0000"/>
                </a:solidFill>
              </a:rPr>
              <a:t/>
            </a:r>
            <a:br>
              <a:rPr lang="it-IT" sz="3200" b="1" dirty="0">
                <a:solidFill>
                  <a:srgbClr val="FF0000"/>
                </a:solidFill>
              </a:rPr>
            </a:br>
            <a:endParaRPr lang="it-IT" sz="3200" dirty="0">
              <a:solidFill>
                <a:srgbClr val="FF0000"/>
              </a:solidFill>
            </a:endParaRPr>
          </a:p>
        </p:txBody>
      </p:sp>
      <p:sp>
        <p:nvSpPr>
          <p:cNvPr id="3" name="Segnaposto contenuto 2"/>
          <p:cNvSpPr>
            <a:spLocks noGrp="1"/>
          </p:cNvSpPr>
          <p:nvPr>
            <p:ph idx="1"/>
          </p:nvPr>
        </p:nvSpPr>
        <p:spPr>
          <a:xfrm>
            <a:off x="827584" y="1556792"/>
            <a:ext cx="7543801" cy="2952328"/>
          </a:xfrm>
        </p:spPr>
        <p:txBody>
          <a:bodyPr>
            <a:normAutofit/>
          </a:bodyPr>
          <a:lstStyle/>
          <a:p>
            <a:endParaRPr lang="it-IT" dirty="0" smtClean="0"/>
          </a:p>
          <a:p>
            <a:r>
              <a:rPr lang="it-IT" dirty="0" smtClean="0"/>
              <a:t>Nell'adempiere </a:t>
            </a:r>
            <a:r>
              <a:rPr lang="it-IT" dirty="0"/>
              <a:t>l'obbligazione il debitore deve usare la </a:t>
            </a:r>
            <a:r>
              <a:rPr lang="it-IT" dirty="0">
                <a:solidFill>
                  <a:srgbClr val="FF0000"/>
                </a:solidFill>
                <a:hlinkClick r:id="rId2" tooltip="Dizionario Giuridico: Diligenza del buon padre di famiglia"/>
              </a:rPr>
              <a:t>diligenza del buon padre di famiglia</a:t>
            </a:r>
            <a:r>
              <a:rPr lang="it-IT" dirty="0">
                <a:solidFill>
                  <a:srgbClr val="FF0000"/>
                </a:solidFill>
              </a:rPr>
              <a:t> </a:t>
            </a:r>
            <a:r>
              <a:rPr lang="it-IT" dirty="0" smtClean="0">
                <a:solidFill>
                  <a:srgbClr val="FF0000"/>
                </a:solidFill>
              </a:rPr>
              <a:t>.</a:t>
            </a:r>
            <a:r>
              <a:rPr lang="it-IT" dirty="0"/>
              <a:t/>
            </a:r>
            <a:br>
              <a:rPr lang="it-IT" dirty="0"/>
            </a:br>
            <a:endParaRPr lang="it-IT" dirty="0" smtClean="0"/>
          </a:p>
          <a:p>
            <a:r>
              <a:rPr lang="it-IT" dirty="0" smtClean="0"/>
              <a:t>Nell'adempimento </a:t>
            </a:r>
            <a:r>
              <a:rPr lang="it-IT" dirty="0"/>
              <a:t>delle obbligazioni inerenti all'esercizio di un'attività professionale, la diligenza deve valutarsi con riguardo alla natura dell'attività esercitata [</a:t>
            </a:r>
            <a:r>
              <a:rPr lang="it-IT" dirty="0">
                <a:hlinkClick r:id="rId3" tooltip="Diligenza del prestatore di lavoro"/>
              </a:rPr>
              <a:t>2104</a:t>
            </a:r>
            <a:r>
              <a:rPr lang="it-IT" dirty="0"/>
              <a:t>, </a:t>
            </a:r>
            <a:r>
              <a:rPr lang="it-IT" dirty="0">
                <a:hlinkClick r:id="rId4" tooltip="Diritti ed obblighi del concedente"/>
              </a:rPr>
              <a:t>2145</a:t>
            </a:r>
            <a:r>
              <a:rPr lang="it-IT" dirty="0"/>
              <a:t> 2, </a:t>
            </a:r>
            <a:r>
              <a:rPr lang="it-IT" dirty="0">
                <a:hlinkClick r:id="rId5" tooltip="Obblighi del soccidario"/>
              </a:rPr>
              <a:t>2174</a:t>
            </a:r>
            <a:r>
              <a:rPr lang="it-IT" dirty="0"/>
              <a:t>, </a:t>
            </a:r>
            <a:r>
              <a:rPr lang="it-IT" dirty="0">
                <a:hlinkClick r:id="rId6" tooltip="Esecuzione dell'opera"/>
              </a:rPr>
              <a:t>2224</a:t>
            </a:r>
            <a:r>
              <a:rPr lang="it-IT" dirty="0"/>
              <a:t> 1, </a:t>
            </a:r>
            <a:r>
              <a:rPr lang="it-IT" dirty="0">
                <a:hlinkClick r:id="rId7" tooltip="Esecuzione dell'opera"/>
              </a:rPr>
              <a:t>2232</a:t>
            </a:r>
            <a:r>
              <a:rPr lang="it-IT" dirty="0"/>
              <a:t>, </a:t>
            </a:r>
            <a:r>
              <a:rPr lang="it-IT" dirty="0">
                <a:hlinkClick r:id="rId8" tooltip="Responsabilità del prestatore d'opera"/>
              </a:rPr>
              <a:t>2236</a:t>
            </a:r>
            <a:r>
              <a:rPr lang="it-IT" dirty="0"/>
              <a:t>] </a:t>
            </a:r>
            <a:r>
              <a:rPr lang="it-IT" dirty="0" smtClean="0"/>
              <a:t>.</a:t>
            </a:r>
            <a:endParaRPr lang="it-IT" dirty="0"/>
          </a:p>
          <a:p>
            <a:endParaRPr lang="it-IT" dirty="0" smtClean="0"/>
          </a:p>
          <a:p>
            <a:endParaRPr lang="it-IT" dirty="0"/>
          </a:p>
        </p:txBody>
      </p:sp>
      <p:sp>
        <p:nvSpPr>
          <p:cNvPr id="4" name="CasellaDiTesto 3"/>
          <p:cNvSpPr txBox="1"/>
          <p:nvPr/>
        </p:nvSpPr>
        <p:spPr>
          <a:xfrm>
            <a:off x="827584" y="5085184"/>
            <a:ext cx="7920880" cy="1292662"/>
          </a:xfrm>
          <a:prstGeom prst="rect">
            <a:avLst/>
          </a:prstGeom>
          <a:noFill/>
        </p:spPr>
        <p:txBody>
          <a:bodyPr wrap="square" rtlCol="0">
            <a:spAutoFit/>
          </a:bodyPr>
          <a:lstStyle/>
          <a:p>
            <a:r>
              <a:rPr lang="it-IT" sz="2000" dirty="0">
                <a:latin typeface="+mj-lt"/>
              </a:rPr>
              <a:t>La diligenza è la modalità di esecuzione della prestazione e impone al debitore di fare tutto quanto necessario a soddisfare l'interesse del creditore all'esatto adempimento</a:t>
            </a:r>
            <a:r>
              <a:rPr lang="it-IT" dirty="0"/>
              <a:t>.</a:t>
            </a:r>
          </a:p>
          <a:p>
            <a:endParaRPr lang="it-IT" dirty="0"/>
          </a:p>
        </p:txBody>
      </p:sp>
      <p:sp>
        <p:nvSpPr>
          <p:cNvPr id="5" name="Decisione 4"/>
          <p:cNvSpPr/>
          <p:nvPr/>
        </p:nvSpPr>
        <p:spPr>
          <a:xfrm>
            <a:off x="3779912" y="4509120"/>
            <a:ext cx="1080120" cy="28803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71286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692696"/>
            <a:ext cx="8136904" cy="1450757"/>
          </a:xfrm>
        </p:spPr>
        <p:txBody>
          <a:bodyPr>
            <a:normAutofit/>
          </a:bodyPr>
          <a:lstStyle/>
          <a:p>
            <a:r>
              <a:rPr lang="it-IT" sz="3200" b="1" dirty="0">
                <a:solidFill>
                  <a:srgbClr val="FF0000"/>
                </a:solidFill>
              </a:rPr>
              <a:t>art. </a:t>
            </a:r>
            <a:r>
              <a:rPr lang="it-IT" sz="3200" b="1" dirty="0" smtClean="0">
                <a:solidFill>
                  <a:srgbClr val="FF0000"/>
                </a:solidFill>
              </a:rPr>
              <a:t>2236 </a:t>
            </a:r>
            <a:r>
              <a:rPr lang="it-IT" sz="3200" b="1" dirty="0">
                <a:solidFill>
                  <a:srgbClr val="FF0000"/>
                </a:solidFill>
              </a:rPr>
              <a:t>Codice </a:t>
            </a:r>
            <a:r>
              <a:rPr lang="it-IT" sz="3200" b="1" dirty="0" smtClean="0">
                <a:solidFill>
                  <a:srgbClr val="FF0000"/>
                </a:solidFill>
              </a:rPr>
              <a:t>civile </a:t>
            </a:r>
            <a:br>
              <a:rPr lang="it-IT" sz="3200" b="1" dirty="0" smtClean="0">
                <a:solidFill>
                  <a:srgbClr val="FF0000"/>
                </a:solidFill>
              </a:rPr>
            </a:br>
            <a:r>
              <a:rPr lang="it-IT" sz="3200" b="1" dirty="0" smtClean="0">
                <a:solidFill>
                  <a:srgbClr val="FF0000"/>
                </a:solidFill>
              </a:rPr>
              <a:t>responsabilità del prestatore d’opera</a:t>
            </a:r>
            <a:r>
              <a:rPr lang="it-IT" sz="3200" b="1" dirty="0">
                <a:solidFill>
                  <a:srgbClr val="FF0000"/>
                </a:solidFill>
              </a:rPr>
              <a:t/>
            </a:r>
            <a:br>
              <a:rPr lang="it-IT" sz="3200" b="1" dirty="0">
                <a:solidFill>
                  <a:srgbClr val="FF0000"/>
                </a:solidFill>
              </a:rPr>
            </a:br>
            <a:endParaRPr lang="it-IT" sz="3200" dirty="0">
              <a:solidFill>
                <a:srgbClr val="FF0000"/>
              </a:solidFill>
            </a:endParaRPr>
          </a:p>
        </p:txBody>
      </p:sp>
      <p:sp>
        <p:nvSpPr>
          <p:cNvPr id="3" name="Segnaposto contenuto 2"/>
          <p:cNvSpPr>
            <a:spLocks noGrp="1"/>
          </p:cNvSpPr>
          <p:nvPr>
            <p:ph idx="1"/>
          </p:nvPr>
        </p:nvSpPr>
        <p:spPr>
          <a:xfrm>
            <a:off x="827584" y="1556792"/>
            <a:ext cx="7543801" cy="2952328"/>
          </a:xfrm>
        </p:spPr>
        <p:txBody>
          <a:bodyPr>
            <a:normAutofit/>
          </a:bodyPr>
          <a:lstStyle/>
          <a:p>
            <a:endParaRPr lang="it-IT" dirty="0" smtClean="0"/>
          </a:p>
          <a:p>
            <a:r>
              <a:rPr lang="it-IT" dirty="0" smtClean="0"/>
              <a:t>Se la prestazione implica la soluzione di problemi tecnici di speciale difficoltà il prestatore d’opera non risponde dei danni, se non in caso di dolo o di colpa grave.</a:t>
            </a:r>
            <a:endParaRPr lang="it-IT" dirty="0"/>
          </a:p>
          <a:p>
            <a:endParaRPr lang="it-IT" dirty="0" smtClean="0"/>
          </a:p>
          <a:p>
            <a:endParaRPr lang="it-IT" dirty="0"/>
          </a:p>
        </p:txBody>
      </p:sp>
      <p:sp>
        <p:nvSpPr>
          <p:cNvPr id="5" name="Decisione 4"/>
          <p:cNvSpPr/>
          <p:nvPr/>
        </p:nvSpPr>
        <p:spPr>
          <a:xfrm>
            <a:off x="3707904" y="3501008"/>
            <a:ext cx="1080120" cy="28803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539552" y="4653136"/>
            <a:ext cx="8064896" cy="1015663"/>
          </a:xfrm>
          <a:prstGeom prst="rect">
            <a:avLst/>
          </a:prstGeom>
          <a:noFill/>
        </p:spPr>
        <p:txBody>
          <a:bodyPr wrap="square" rtlCol="0">
            <a:spAutoFit/>
          </a:bodyPr>
          <a:lstStyle/>
          <a:p>
            <a:pPr algn="just"/>
            <a:r>
              <a:rPr lang="it-IT" sz="2000" dirty="0">
                <a:latin typeface="+mj-lt"/>
              </a:rPr>
              <a:t>il progresso della scienza e della tecnica ha notevolmente ridotto l'area della particolare esenzione indicata dall'art. </a:t>
            </a:r>
            <a:r>
              <a:rPr lang="it-IT" sz="2000" dirty="0" smtClean="0">
                <a:latin typeface="+mj-lt"/>
              </a:rPr>
              <a:t>2236 nel campo delle prestazioni medico-specialistiche</a:t>
            </a:r>
            <a:endParaRPr lang="it-IT" sz="2000" dirty="0">
              <a:latin typeface="+mj-lt"/>
            </a:endParaRPr>
          </a:p>
        </p:txBody>
      </p:sp>
    </p:spTree>
    <p:extLst>
      <p:ext uri="{BB962C8B-B14F-4D97-AF65-F5344CB8AC3E}">
        <p14:creationId xmlns:p14="http://schemas.microsoft.com/office/powerpoint/2010/main" val="1865381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692696"/>
            <a:ext cx="7543800" cy="1450757"/>
          </a:xfrm>
        </p:spPr>
        <p:txBody>
          <a:bodyPr>
            <a:normAutofit/>
          </a:bodyPr>
          <a:lstStyle/>
          <a:p>
            <a:r>
              <a:rPr lang="it-IT" sz="3200" b="1" dirty="0">
                <a:solidFill>
                  <a:srgbClr val="FF0000"/>
                </a:solidFill>
              </a:rPr>
              <a:t>art. </a:t>
            </a:r>
            <a:r>
              <a:rPr lang="it-IT" sz="3200" b="1" dirty="0" smtClean="0">
                <a:solidFill>
                  <a:srgbClr val="FF0000"/>
                </a:solidFill>
              </a:rPr>
              <a:t>1218 </a:t>
            </a:r>
            <a:r>
              <a:rPr lang="it-IT" sz="3200" b="1" dirty="0">
                <a:solidFill>
                  <a:srgbClr val="FF0000"/>
                </a:solidFill>
              </a:rPr>
              <a:t>Codice </a:t>
            </a:r>
            <a:r>
              <a:rPr lang="it-IT" sz="3200" b="1" dirty="0" smtClean="0">
                <a:solidFill>
                  <a:srgbClr val="FF0000"/>
                </a:solidFill>
              </a:rPr>
              <a:t>civile</a:t>
            </a:r>
            <a:br>
              <a:rPr lang="it-IT" sz="3200" b="1" dirty="0" smtClean="0">
                <a:solidFill>
                  <a:srgbClr val="FF0000"/>
                </a:solidFill>
              </a:rPr>
            </a:br>
            <a:r>
              <a:rPr lang="it-IT" sz="3200" b="1" dirty="0" smtClean="0">
                <a:solidFill>
                  <a:srgbClr val="FF0000"/>
                </a:solidFill>
              </a:rPr>
              <a:t>responsabilità del debitore</a:t>
            </a:r>
            <a:r>
              <a:rPr lang="it-IT" sz="3200" b="1" dirty="0"/>
              <a:t/>
            </a:r>
            <a:br>
              <a:rPr lang="it-IT" sz="3200" b="1" dirty="0"/>
            </a:br>
            <a:endParaRPr lang="it-IT" sz="3200" dirty="0">
              <a:solidFill>
                <a:srgbClr val="FF0000"/>
              </a:solidFill>
            </a:endParaRPr>
          </a:p>
        </p:txBody>
      </p:sp>
      <p:sp>
        <p:nvSpPr>
          <p:cNvPr id="3" name="Segnaposto contenuto 2"/>
          <p:cNvSpPr>
            <a:spLocks noGrp="1"/>
          </p:cNvSpPr>
          <p:nvPr>
            <p:ph idx="1"/>
          </p:nvPr>
        </p:nvSpPr>
        <p:spPr>
          <a:xfrm>
            <a:off x="827584" y="1556792"/>
            <a:ext cx="7543801" cy="2952328"/>
          </a:xfrm>
        </p:spPr>
        <p:txBody>
          <a:bodyPr>
            <a:normAutofit/>
          </a:bodyPr>
          <a:lstStyle/>
          <a:p>
            <a:endParaRPr lang="it-IT" dirty="0" smtClean="0"/>
          </a:p>
          <a:p>
            <a:endParaRPr lang="it-IT" b="1" dirty="0" smtClean="0"/>
          </a:p>
          <a:p>
            <a:pPr algn="just"/>
            <a:r>
              <a:rPr lang="it-IT" dirty="0" smtClean="0"/>
              <a:t>Il debitore che non esegue correttamente la prestazione dovuta è tenuto al risarcimento del danno se non prova che l’inadempimento o il ritardo è stato determinato da impossibilità della prestazione derivante da causa  a lui non imputabile.</a:t>
            </a:r>
            <a:endParaRPr lang="it-IT" dirty="0"/>
          </a:p>
        </p:txBody>
      </p:sp>
      <p:sp>
        <p:nvSpPr>
          <p:cNvPr id="4" name="CasellaDiTesto 3"/>
          <p:cNvSpPr txBox="1"/>
          <p:nvPr/>
        </p:nvSpPr>
        <p:spPr>
          <a:xfrm>
            <a:off x="827584" y="5085184"/>
            <a:ext cx="7920880" cy="369332"/>
          </a:xfrm>
          <a:prstGeom prst="rect">
            <a:avLst/>
          </a:prstGeom>
          <a:noFill/>
        </p:spPr>
        <p:txBody>
          <a:bodyPr wrap="square" rtlCol="0">
            <a:spAutoFit/>
          </a:bodyPr>
          <a:lstStyle/>
          <a:p>
            <a:endParaRPr lang="it-IT" dirty="0"/>
          </a:p>
        </p:txBody>
      </p:sp>
      <p:sp>
        <p:nvSpPr>
          <p:cNvPr id="7" name="Decisione 6"/>
          <p:cNvSpPr/>
          <p:nvPr/>
        </p:nvSpPr>
        <p:spPr>
          <a:xfrm>
            <a:off x="3851920" y="4077072"/>
            <a:ext cx="1080120" cy="28803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0419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692696"/>
            <a:ext cx="7543800" cy="1450757"/>
          </a:xfrm>
        </p:spPr>
        <p:txBody>
          <a:bodyPr>
            <a:normAutofit/>
          </a:bodyPr>
          <a:lstStyle/>
          <a:p>
            <a:r>
              <a:rPr lang="it-IT" sz="3200" b="1" dirty="0">
                <a:solidFill>
                  <a:srgbClr val="FF0000"/>
                </a:solidFill>
              </a:rPr>
              <a:t>art. 1228 Codice </a:t>
            </a:r>
            <a:r>
              <a:rPr lang="it-IT" sz="3200" b="1" dirty="0" smtClean="0">
                <a:solidFill>
                  <a:srgbClr val="FF0000"/>
                </a:solidFill>
              </a:rPr>
              <a:t>civile</a:t>
            </a:r>
            <a:br>
              <a:rPr lang="it-IT" sz="3200" b="1" dirty="0" smtClean="0">
                <a:solidFill>
                  <a:srgbClr val="FF0000"/>
                </a:solidFill>
              </a:rPr>
            </a:br>
            <a:r>
              <a:rPr lang="it-IT" sz="3200" b="1" dirty="0" smtClean="0">
                <a:solidFill>
                  <a:srgbClr val="FF0000"/>
                </a:solidFill>
              </a:rPr>
              <a:t>responsabilità per fatto degli ausiliari</a:t>
            </a:r>
            <a:r>
              <a:rPr lang="it-IT" sz="3200" b="1" dirty="0"/>
              <a:t/>
            </a:r>
            <a:br>
              <a:rPr lang="it-IT" sz="3200" b="1" dirty="0"/>
            </a:br>
            <a:endParaRPr lang="it-IT" sz="3200" dirty="0">
              <a:solidFill>
                <a:srgbClr val="FF0000"/>
              </a:solidFill>
            </a:endParaRPr>
          </a:p>
        </p:txBody>
      </p:sp>
      <p:sp>
        <p:nvSpPr>
          <p:cNvPr id="3" name="Segnaposto contenuto 2"/>
          <p:cNvSpPr>
            <a:spLocks noGrp="1"/>
          </p:cNvSpPr>
          <p:nvPr>
            <p:ph idx="1"/>
          </p:nvPr>
        </p:nvSpPr>
        <p:spPr>
          <a:xfrm>
            <a:off x="827584" y="1556792"/>
            <a:ext cx="7543801" cy="2952328"/>
          </a:xfrm>
        </p:spPr>
        <p:txBody>
          <a:bodyPr>
            <a:normAutofit/>
          </a:bodyPr>
          <a:lstStyle/>
          <a:p>
            <a:endParaRPr lang="it-IT" dirty="0" smtClean="0"/>
          </a:p>
          <a:p>
            <a:endParaRPr lang="it-IT" b="1" dirty="0" smtClean="0"/>
          </a:p>
          <a:p>
            <a:r>
              <a:rPr lang="it-IT" dirty="0" smtClean="0"/>
              <a:t>Salva </a:t>
            </a:r>
            <a:r>
              <a:rPr lang="it-IT" dirty="0"/>
              <a:t>diversa volontà delle parti, il debitore che nell'adempimento dell'obbligazione si vale dell'opera di terzi </a:t>
            </a:r>
            <a:r>
              <a:rPr lang="it-IT" dirty="0" smtClean="0"/>
              <a:t>, </a:t>
            </a:r>
            <a:r>
              <a:rPr lang="it-IT" dirty="0"/>
              <a:t>risponde anche dei fatti dolosi o colposi di </a:t>
            </a:r>
            <a:r>
              <a:rPr lang="it-IT" dirty="0" smtClean="0"/>
              <a:t>costoro .</a:t>
            </a:r>
            <a:endParaRPr lang="it-IT" dirty="0"/>
          </a:p>
          <a:p>
            <a:endParaRPr lang="it-IT" dirty="0"/>
          </a:p>
        </p:txBody>
      </p:sp>
      <p:sp>
        <p:nvSpPr>
          <p:cNvPr id="4" name="CasellaDiTesto 3"/>
          <p:cNvSpPr txBox="1"/>
          <p:nvPr/>
        </p:nvSpPr>
        <p:spPr>
          <a:xfrm>
            <a:off x="827584" y="5085184"/>
            <a:ext cx="7920880" cy="369332"/>
          </a:xfrm>
          <a:prstGeom prst="rect">
            <a:avLst/>
          </a:prstGeom>
          <a:noFill/>
        </p:spPr>
        <p:txBody>
          <a:bodyPr wrap="square" rtlCol="0">
            <a:spAutoFit/>
          </a:bodyPr>
          <a:lstStyle/>
          <a:p>
            <a:endParaRPr lang="it-IT" dirty="0"/>
          </a:p>
        </p:txBody>
      </p:sp>
      <p:sp>
        <p:nvSpPr>
          <p:cNvPr id="7" name="Decisione 6"/>
          <p:cNvSpPr/>
          <p:nvPr/>
        </p:nvSpPr>
        <p:spPr>
          <a:xfrm>
            <a:off x="3851920" y="4077072"/>
            <a:ext cx="1080120" cy="28803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8132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692696"/>
            <a:ext cx="7543800" cy="1450757"/>
          </a:xfrm>
        </p:spPr>
        <p:txBody>
          <a:bodyPr>
            <a:normAutofit/>
          </a:bodyPr>
          <a:lstStyle/>
          <a:p>
            <a:r>
              <a:rPr lang="it-IT" sz="3200" b="1" dirty="0">
                <a:solidFill>
                  <a:srgbClr val="FF0000"/>
                </a:solidFill>
              </a:rPr>
              <a:t>art. </a:t>
            </a:r>
            <a:r>
              <a:rPr lang="it-IT" sz="3200" b="1" dirty="0" smtClean="0">
                <a:solidFill>
                  <a:srgbClr val="FF0000"/>
                </a:solidFill>
              </a:rPr>
              <a:t>2043 </a:t>
            </a:r>
            <a:r>
              <a:rPr lang="it-IT" sz="3200" b="1" dirty="0">
                <a:solidFill>
                  <a:srgbClr val="FF0000"/>
                </a:solidFill>
              </a:rPr>
              <a:t>Codice </a:t>
            </a:r>
            <a:r>
              <a:rPr lang="it-IT" sz="3200" b="1" dirty="0" smtClean="0">
                <a:solidFill>
                  <a:srgbClr val="FF0000"/>
                </a:solidFill>
              </a:rPr>
              <a:t>civile</a:t>
            </a:r>
            <a:br>
              <a:rPr lang="it-IT" sz="3200" b="1" dirty="0" smtClean="0">
                <a:solidFill>
                  <a:srgbClr val="FF0000"/>
                </a:solidFill>
              </a:rPr>
            </a:br>
            <a:r>
              <a:rPr lang="it-IT" sz="3200" b="1" dirty="0" smtClean="0">
                <a:solidFill>
                  <a:srgbClr val="FF0000"/>
                </a:solidFill>
              </a:rPr>
              <a:t>risarcimento per  fatto illecito</a:t>
            </a:r>
            <a:r>
              <a:rPr lang="it-IT" sz="3200" b="1" dirty="0"/>
              <a:t/>
            </a:r>
            <a:br>
              <a:rPr lang="it-IT" sz="3200" b="1" dirty="0"/>
            </a:br>
            <a:endParaRPr lang="it-IT" sz="3200" dirty="0">
              <a:solidFill>
                <a:srgbClr val="FF0000"/>
              </a:solidFill>
            </a:endParaRPr>
          </a:p>
        </p:txBody>
      </p:sp>
      <p:sp>
        <p:nvSpPr>
          <p:cNvPr id="3" name="Segnaposto contenuto 2"/>
          <p:cNvSpPr>
            <a:spLocks noGrp="1"/>
          </p:cNvSpPr>
          <p:nvPr>
            <p:ph idx="1"/>
          </p:nvPr>
        </p:nvSpPr>
        <p:spPr>
          <a:xfrm>
            <a:off x="827584" y="1556792"/>
            <a:ext cx="7543801" cy="2952328"/>
          </a:xfrm>
        </p:spPr>
        <p:txBody>
          <a:bodyPr>
            <a:normAutofit/>
          </a:bodyPr>
          <a:lstStyle/>
          <a:p>
            <a:endParaRPr lang="it-IT" dirty="0" smtClean="0"/>
          </a:p>
          <a:p>
            <a:endParaRPr lang="it-IT" b="1" dirty="0" smtClean="0"/>
          </a:p>
          <a:p>
            <a:r>
              <a:rPr lang="it-IT" dirty="0"/>
              <a:t>Qualunque fatto </a:t>
            </a:r>
            <a:r>
              <a:rPr lang="it-IT" dirty="0" smtClean="0"/>
              <a:t> </a:t>
            </a:r>
            <a:r>
              <a:rPr lang="it-IT" dirty="0">
                <a:hlinkClick r:id="rId2" tooltip="Dizionario Giuridico: Dolo (diritto civile)"/>
              </a:rPr>
              <a:t>doloso</a:t>
            </a:r>
            <a:r>
              <a:rPr lang="it-IT" dirty="0"/>
              <a:t> o </a:t>
            </a:r>
            <a:r>
              <a:rPr lang="it-IT" dirty="0">
                <a:hlinkClick r:id="rId3" tooltip="Dizionario Giuridico: Colpa (diritto civile)"/>
              </a:rPr>
              <a:t>colposo</a:t>
            </a:r>
            <a:r>
              <a:rPr lang="it-IT" dirty="0"/>
              <a:t> </a:t>
            </a:r>
            <a:r>
              <a:rPr lang="it-IT" dirty="0" smtClean="0"/>
              <a:t>, </a:t>
            </a:r>
            <a:r>
              <a:rPr lang="it-IT" dirty="0"/>
              <a:t>che cagiona </a:t>
            </a:r>
            <a:r>
              <a:rPr lang="it-IT" dirty="0" smtClean="0"/>
              <a:t> </a:t>
            </a:r>
            <a:r>
              <a:rPr lang="it-IT" dirty="0"/>
              <a:t>ad altri un </a:t>
            </a:r>
            <a:r>
              <a:rPr lang="it-IT" dirty="0">
                <a:hlinkClick r:id="rId4" tooltip="Dizionario Giuridico: Danno"/>
              </a:rPr>
              <a:t>danno ingiusto</a:t>
            </a:r>
            <a:r>
              <a:rPr lang="it-IT" dirty="0"/>
              <a:t> </a:t>
            </a:r>
            <a:r>
              <a:rPr lang="it-IT" dirty="0" smtClean="0"/>
              <a:t>, </a:t>
            </a:r>
            <a:r>
              <a:rPr lang="it-IT" dirty="0"/>
              <a:t>obbliga colui che ha commesso il fatto a </a:t>
            </a:r>
            <a:r>
              <a:rPr lang="it-IT" dirty="0">
                <a:hlinkClick r:id="rId5" tooltip="Dizionario Giuridico: Risarcimento danni"/>
              </a:rPr>
              <a:t>risarcire</a:t>
            </a:r>
            <a:r>
              <a:rPr lang="it-IT" dirty="0"/>
              <a:t> il </a:t>
            </a:r>
            <a:r>
              <a:rPr lang="it-IT" dirty="0" smtClean="0"/>
              <a:t>danno. </a:t>
            </a:r>
            <a:endParaRPr lang="it-IT" dirty="0"/>
          </a:p>
        </p:txBody>
      </p:sp>
      <p:sp>
        <p:nvSpPr>
          <p:cNvPr id="4" name="CasellaDiTesto 3"/>
          <p:cNvSpPr txBox="1"/>
          <p:nvPr/>
        </p:nvSpPr>
        <p:spPr>
          <a:xfrm>
            <a:off x="683568" y="3933056"/>
            <a:ext cx="7704856" cy="2308324"/>
          </a:xfrm>
          <a:prstGeom prst="rect">
            <a:avLst/>
          </a:prstGeom>
          <a:noFill/>
        </p:spPr>
        <p:txBody>
          <a:bodyPr wrap="square" rtlCol="0">
            <a:spAutoFit/>
          </a:bodyPr>
          <a:lstStyle/>
          <a:p>
            <a:r>
              <a:rPr lang="it-IT" dirty="0">
                <a:solidFill>
                  <a:srgbClr val="FF0000"/>
                </a:solidFill>
              </a:rPr>
              <a:t>art. 3, comma 1, D.L. 13 settembre 2012, n. 158, convertito, con modifiche, nella l. 8 novembre 2012, n. 189 </a:t>
            </a:r>
            <a:endParaRPr lang="it-IT" dirty="0" smtClean="0">
              <a:solidFill>
                <a:srgbClr val="FF0000"/>
              </a:solidFill>
            </a:endParaRPr>
          </a:p>
          <a:p>
            <a:r>
              <a:rPr lang="it-IT" i="1" dirty="0" smtClean="0"/>
              <a:t>L'esercente </a:t>
            </a:r>
            <a:r>
              <a:rPr lang="it-IT" i="1" dirty="0"/>
              <a:t>la professione sanitaria che, nello svolgimento della propria attività si attiene a linee guida e buone pratiche accreditate dalla comunità scientifica non risponde penalmente per colpa lieve. In tali casi resta comunque fermo l'obbligo di cui all'articolo </a:t>
            </a:r>
            <a:r>
              <a:rPr lang="it-IT" i="1" dirty="0">
                <a:hlinkClick r:id="rId6" tooltip="Risarcimento per fatto illecito"/>
              </a:rPr>
              <a:t>2043</a:t>
            </a:r>
            <a:r>
              <a:rPr lang="it-IT" i="1" dirty="0"/>
              <a:t> del codice civile. Il giudice, anche nella </a:t>
            </a:r>
            <a:r>
              <a:rPr lang="it-IT" i="1" dirty="0" smtClean="0"/>
              <a:t>determinazione </a:t>
            </a:r>
            <a:r>
              <a:rPr lang="it-IT" i="1" dirty="0"/>
              <a:t>del risarcimento del danno, tiene debitamente conto della condotta di cui al primo periodo</a:t>
            </a:r>
            <a:endParaRPr lang="it-IT" dirty="0"/>
          </a:p>
        </p:txBody>
      </p:sp>
      <p:sp>
        <p:nvSpPr>
          <p:cNvPr id="7" name="Decisione 6"/>
          <p:cNvSpPr/>
          <p:nvPr/>
        </p:nvSpPr>
        <p:spPr>
          <a:xfrm>
            <a:off x="3923928" y="3429000"/>
            <a:ext cx="1080120" cy="28803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31015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116632"/>
            <a:ext cx="7543800" cy="1450757"/>
          </a:xfrm>
        </p:spPr>
        <p:txBody>
          <a:bodyPr/>
          <a:lstStyle/>
          <a:p>
            <a:r>
              <a:rPr lang="it-IT" b="1" dirty="0" smtClean="0">
                <a:solidFill>
                  <a:srgbClr val="FF0000"/>
                </a:solidFill>
              </a:rPr>
              <a:t>I soggetti </a:t>
            </a:r>
            <a:endParaRPr lang="it-IT" b="1" dirty="0">
              <a:solidFill>
                <a:srgbClr val="FF0000"/>
              </a:solidFill>
            </a:endParaRPr>
          </a:p>
        </p:txBody>
      </p:sp>
      <p:sp>
        <p:nvSpPr>
          <p:cNvPr id="3" name="Segnaposto contenuto 2"/>
          <p:cNvSpPr>
            <a:spLocks noGrp="1"/>
          </p:cNvSpPr>
          <p:nvPr>
            <p:ph idx="1"/>
          </p:nvPr>
        </p:nvSpPr>
        <p:spPr>
          <a:xfrm>
            <a:off x="395536" y="1845734"/>
            <a:ext cx="8280919" cy="647162"/>
          </a:xfrm>
        </p:spPr>
        <p:txBody>
          <a:bodyPr/>
          <a:lstStyle/>
          <a:p>
            <a:r>
              <a:rPr lang="it-IT" dirty="0"/>
              <a:t>Questo primo aspetto  attiene l’individuazione del rapporto che si insatura </a:t>
            </a:r>
            <a:r>
              <a:rPr lang="it-IT" dirty="0" smtClean="0"/>
              <a:t>fra:</a:t>
            </a:r>
          </a:p>
          <a:p>
            <a:endParaRPr lang="it-IT" dirty="0"/>
          </a:p>
          <a:p>
            <a:endParaRPr lang="it-IT" dirty="0"/>
          </a:p>
        </p:txBody>
      </p:sp>
      <p:sp>
        <p:nvSpPr>
          <p:cNvPr id="5" name="CasellaDiTesto 4"/>
          <p:cNvSpPr txBox="1"/>
          <p:nvPr/>
        </p:nvSpPr>
        <p:spPr>
          <a:xfrm>
            <a:off x="467544" y="2708920"/>
            <a:ext cx="6624736" cy="2862322"/>
          </a:xfrm>
          <a:prstGeom prst="rect">
            <a:avLst/>
          </a:prstGeom>
          <a:noFill/>
        </p:spPr>
        <p:txBody>
          <a:bodyPr wrap="square" rtlCol="0">
            <a:spAutoFit/>
          </a:bodyPr>
          <a:lstStyle/>
          <a:p>
            <a:r>
              <a:rPr lang="it-IT" dirty="0" smtClean="0"/>
              <a:t>PAZIENTE</a:t>
            </a:r>
            <a:endParaRPr lang="it-IT" dirty="0"/>
          </a:p>
          <a:p>
            <a:endParaRPr lang="it-IT" dirty="0" smtClean="0"/>
          </a:p>
          <a:p>
            <a:endParaRPr lang="it-IT" dirty="0"/>
          </a:p>
          <a:p>
            <a:endParaRPr lang="it-IT" dirty="0" smtClean="0"/>
          </a:p>
          <a:p>
            <a:r>
              <a:rPr lang="it-IT" dirty="0" smtClean="0"/>
              <a:t>MEDICO </a:t>
            </a:r>
          </a:p>
          <a:p>
            <a:endParaRPr lang="it-IT" dirty="0"/>
          </a:p>
          <a:p>
            <a:endParaRPr lang="it-IT" dirty="0" smtClean="0"/>
          </a:p>
          <a:p>
            <a:endParaRPr lang="it-IT" dirty="0"/>
          </a:p>
          <a:p>
            <a:endParaRPr lang="it-IT" dirty="0" smtClean="0"/>
          </a:p>
          <a:p>
            <a:r>
              <a:rPr lang="it-IT" dirty="0" smtClean="0"/>
              <a:t>e </a:t>
            </a:r>
            <a:r>
              <a:rPr lang="it-IT" dirty="0"/>
              <a:t>ciò anche in relazione alle prestazioni richieste.</a:t>
            </a:r>
          </a:p>
        </p:txBody>
      </p:sp>
      <p:sp>
        <p:nvSpPr>
          <p:cNvPr id="6" name="CasellaDiTesto 5"/>
          <p:cNvSpPr txBox="1"/>
          <p:nvPr/>
        </p:nvSpPr>
        <p:spPr>
          <a:xfrm>
            <a:off x="3059832" y="2564904"/>
            <a:ext cx="5112568" cy="2308324"/>
          </a:xfrm>
          <a:prstGeom prst="rect">
            <a:avLst/>
          </a:prstGeom>
          <a:noFill/>
        </p:spPr>
        <p:txBody>
          <a:bodyPr wrap="square" rtlCol="0">
            <a:spAutoFit/>
          </a:bodyPr>
          <a:lstStyle/>
          <a:p>
            <a:r>
              <a:rPr lang="it-IT" dirty="0"/>
              <a:t>MEDICO non </a:t>
            </a:r>
            <a:r>
              <a:rPr lang="it-IT" dirty="0" smtClean="0"/>
              <a:t>dipendente</a:t>
            </a:r>
            <a:endParaRPr lang="it-IT" dirty="0"/>
          </a:p>
          <a:p>
            <a:r>
              <a:rPr lang="it-IT" dirty="0"/>
              <a:t>MEDICO dipendente da struttura pubblica o privata </a:t>
            </a:r>
            <a:endParaRPr lang="it-IT" dirty="0" smtClean="0"/>
          </a:p>
          <a:p>
            <a:r>
              <a:rPr lang="it-IT" dirty="0" smtClean="0"/>
              <a:t>STRUTTURA </a:t>
            </a:r>
            <a:r>
              <a:rPr lang="it-IT" dirty="0"/>
              <a:t>SANITARIA pubblica o </a:t>
            </a:r>
            <a:r>
              <a:rPr lang="it-IT" dirty="0" smtClean="0"/>
              <a:t>privata</a:t>
            </a:r>
            <a:endParaRPr lang="it-IT" dirty="0"/>
          </a:p>
          <a:p>
            <a:endParaRPr lang="it-IT" dirty="0" smtClean="0"/>
          </a:p>
          <a:p>
            <a:endParaRPr lang="it-IT" dirty="0"/>
          </a:p>
          <a:p>
            <a:r>
              <a:rPr lang="it-IT" dirty="0"/>
              <a:t>STRUTTURA SANITARIA pubblica o privata</a:t>
            </a:r>
          </a:p>
          <a:p>
            <a:endParaRPr lang="it-IT" dirty="0" smtClean="0"/>
          </a:p>
          <a:p>
            <a:endParaRPr lang="it-IT" dirty="0"/>
          </a:p>
        </p:txBody>
      </p:sp>
      <p:cxnSp>
        <p:nvCxnSpPr>
          <p:cNvPr id="8" name="Connettore 2 7"/>
          <p:cNvCxnSpPr/>
          <p:nvPr/>
        </p:nvCxnSpPr>
        <p:spPr>
          <a:xfrm flipV="1">
            <a:off x="1763688" y="2708920"/>
            <a:ext cx="1152128" cy="144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1763688" y="2924944"/>
            <a:ext cx="11521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1763688" y="2996952"/>
            <a:ext cx="1080120" cy="216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1763688" y="4077072"/>
            <a:ext cx="11521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4009457"/>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1821</TotalTime>
  <Words>1888</Words>
  <Application>Microsoft Office PowerPoint</Application>
  <PresentationFormat>Presentazione su schermo (4:3)</PresentationFormat>
  <Paragraphs>160</Paragraphs>
  <Slides>23</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Arial</vt:lpstr>
      <vt:lpstr>Calibri</vt:lpstr>
      <vt:lpstr>Calibri Light</vt:lpstr>
      <vt:lpstr>Wingdings</vt:lpstr>
      <vt:lpstr>Retrospettivo</vt:lpstr>
      <vt:lpstr> </vt:lpstr>
      <vt:lpstr>Presentazione standard di PowerPoint</vt:lpstr>
      <vt:lpstr>Il contenuto dell’obbligazione</vt:lpstr>
      <vt:lpstr>art. 1176 Codice civile  diligenza nell’adempimento </vt:lpstr>
      <vt:lpstr>art. 2236 Codice civile  responsabilità del prestatore d’opera </vt:lpstr>
      <vt:lpstr>art. 1218 Codice civile responsabilità del debitore </vt:lpstr>
      <vt:lpstr>art. 1228 Codice civile responsabilità per fatto degli ausiliari </vt:lpstr>
      <vt:lpstr>art. 2043 Codice civile risarcimento per  fatto illecito </vt:lpstr>
      <vt:lpstr>I soggetti </vt:lpstr>
      <vt:lpstr>         evoluzione giurisprudenziale sulla responsabilità del medico dipendente</vt:lpstr>
      <vt:lpstr>Presentazione standard di PowerPoint</vt:lpstr>
      <vt:lpstr>onere probatorio per responsabilità contrattuale Cass. civ., Sez. Un., 30 ottobre 2001 n. 13533</vt:lpstr>
      <vt:lpstr>Corte di Cassazione, sez. III n. 18392/2017</vt:lpstr>
      <vt:lpstr>Art. 7 Legge Gelli Responsabilita' civile della struttura e dell'esercente la professione sanitaria </vt:lpstr>
      <vt:lpstr>E’ davvero scomparsa la responsabilità contrattuale del medico?</vt:lpstr>
      <vt:lpstr>         Il danno risarcibile</vt:lpstr>
      <vt:lpstr>Corte di Cassazione ord. 27.3.2018 n. 7513   si tratta di una pronuncia «quadro» che detta principi genarli definendo il lessico giuridico del danno </vt:lpstr>
      <vt:lpstr>La perdita di chance  possibilità perduta di un risultato sperato quale situazione soggettiva rilevante</vt:lpstr>
      <vt:lpstr>La perdita di chance</vt:lpstr>
      <vt:lpstr>Corte di Cassazione sent. 9. 3.2018 n. 5641   si tratta di una pronuncia che definisce  la fattispecie risarcitoria della «perdita di chance» </vt:lpstr>
      <vt:lpstr>La perdita di chance</vt:lpstr>
      <vt:lpstr>Casistica</vt:lpstr>
      <vt:lpstr>Cassazione civile, sez. III, 05/02/2018,  n. 2675</vt:lpstr>
    </vt:vector>
  </TitlesOfParts>
  <Company>Studio Legale Avv. Merlo &amp; Corona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Legge 14 ottobre 2013  n. 119 Conversione in Legge del D.L. 14 agosto 2013 n. 93</dc:title>
  <dc:creator>Avv. Patrizia Corona</dc:creator>
  <cp:lastModifiedBy>Avv. Patrizia Corona</cp:lastModifiedBy>
  <cp:revision>157</cp:revision>
  <cp:lastPrinted>2018-05-30T17:58:01Z</cp:lastPrinted>
  <dcterms:created xsi:type="dcterms:W3CDTF">2013-11-28T14:37:53Z</dcterms:created>
  <dcterms:modified xsi:type="dcterms:W3CDTF">2018-05-31T14:14:50Z</dcterms:modified>
</cp:coreProperties>
</file>