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7"/>
  </p:notesMasterIdLst>
  <p:handoutMasterIdLst>
    <p:handoutMasterId r:id="rId38"/>
  </p:handoutMasterIdLst>
  <p:sldIdLst>
    <p:sldId id="261" r:id="rId2"/>
    <p:sldId id="258" r:id="rId3"/>
    <p:sldId id="283" r:id="rId4"/>
    <p:sldId id="294" r:id="rId5"/>
    <p:sldId id="284" r:id="rId6"/>
    <p:sldId id="285" r:id="rId7"/>
    <p:sldId id="286" r:id="rId8"/>
    <p:sldId id="362" r:id="rId9"/>
    <p:sldId id="299" r:id="rId10"/>
    <p:sldId id="293" r:id="rId11"/>
    <p:sldId id="287" r:id="rId12"/>
    <p:sldId id="297" r:id="rId13"/>
    <p:sldId id="290" r:id="rId14"/>
    <p:sldId id="337" r:id="rId15"/>
    <p:sldId id="295" r:id="rId16"/>
    <p:sldId id="291" r:id="rId17"/>
    <p:sldId id="312" r:id="rId18"/>
    <p:sldId id="313" r:id="rId19"/>
    <p:sldId id="314" r:id="rId20"/>
    <p:sldId id="315" r:id="rId21"/>
    <p:sldId id="316" r:id="rId22"/>
    <p:sldId id="317" r:id="rId23"/>
    <p:sldId id="292" r:id="rId24"/>
    <p:sldId id="296" r:id="rId25"/>
    <p:sldId id="298" r:id="rId26"/>
    <p:sldId id="300" r:id="rId27"/>
    <p:sldId id="301" r:id="rId28"/>
    <p:sldId id="302" r:id="rId29"/>
    <p:sldId id="303" r:id="rId30"/>
    <p:sldId id="304" r:id="rId31"/>
    <p:sldId id="306" r:id="rId32"/>
    <p:sldId id="307" r:id="rId33"/>
    <p:sldId id="308" r:id="rId34"/>
    <p:sldId id="309" r:id="rId35"/>
    <p:sldId id="310"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DBDC00"/>
    <a:srgbClr val="D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7491" autoAdjust="0"/>
  </p:normalViewPr>
  <p:slideViewPr>
    <p:cSldViewPr snapToGrid="0">
      <p:cViewPr varScale="1">
        <p:scale>
          <a:sx n="70" d="100"/>
          <a:sy n="70" d="100"/>
        </p:scale>
        <p:origin x="738"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56614D-50FD-AF4B-B040-482FDBB7A8CB}" type="datetimeFigureOut">
              <a:rPr lang="it-IT" smtClean="0"/>
              <a:t>20/07/2018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707B37-BF77-EE4C-AEB2-063BAED21942}" type="slidenum">
              <a:rPr lang="it-IT" smtClean="0"/>
              <a:t>‹N›</a:t>
            </a:fld>
            <a:endParaRPr lang="it-IT"/>
          </a:p>
        </p:txBody>
      </p:sp>
    </p:spTree>
    <p:extLst>
      <p:ext uri="{BB962C8B-B14F-4D97-AF65-F5344CB8AC3E}">
        <p14:creationId xmlns:p14="http://schemas.microsoft.com/office/powerpoint/2010/main" val="4032028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FD3D6E-A2C6-584B-9E8F-551FCBD38F8E}" type="datetimeFigureOut">
              <a:rPr lang="it-IT" smtClean="0"/>
              <a:t>20/07/2018</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42E97E-E0C0-0C47-9714-ADD03B2C7CD5}" type="slidenum">
              <a:rPr lang="it-IT" smtClean="0"/>
              <a:t>‹N›</a:t>
            </a:fld>
            <a:endParaRPr lang="it-IT"/>
          </a:p>
        </p:txBody>
      </p:sp>
    </p:spTree>
    <p:extLst>
      <p:ext uri="{BB962C8B-B14F-4D97-AF65-F5344CB8AC3E}">
        <p14:creationId xmlns:p14="http://schemas.microsoft.com/office/powerpoint/2010/main" val="4517878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1</a:t>
            </a:fld>
            <a:endParaRPr lang="it-IT"/>
          </a:p>
        </p:txBody>
      </p:sp>
    </p:spTree>
    <p:extLst>
      <p:ext uri="{BB962C8B-B14F-4D97-AF65-F5344CB8AC3E}">
        <p14:creationId xmlns:p14="http://schemas.microsoft.com/office/powerpoint/2010/main" val="242849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10</a:t>
            </a:fld>
            <a:endParaRPr lang="it-IT"/>
          </a:p>
        </p:txBody>
      </p:sp>
    </p:spTree>
    <p:extLst>
      <p:ext uri="{BB962C8B-B14F-4D97-AF65-F5344CB8AC3E}">
        <p14:creationId xmlns:p14="http://schemas.microsoft.com/office/powerpoint/2010/main" val="1424114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11</a:t>
            </a:fld>
            <a:endParaRPr lang="it-IT"/>
          </a:p>
        </p:txBody>
      </p:sp>
    </p:spTree>
    <p:extLst>
      <p:ext uri="{BB962C8B-B14F-4D97-AF65-F5344CB8AC3E}">
        <p14:creationId xmlns:p14="http://schemas.microsoft.com/office/powerpoint/2010/main" val="1014038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12</a:t>
            </a:fld>
            <a:endParaRPr lang="it-IT"/>
          </a:p>
        </p:txBody>
      </p:sp>
    </p:spTree>
    <p:extLst>
      <p:ext uri="{BB962C8B-B14F-4D97-AF65-F5344CB8AC3E}">
        <p14:creationId xmlns:p14="http://schemas.microsoft.com/office/powerpoint/2010/main" val="528215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13</a:t>
            </a:fld>
            <a:endParaRPr lang="it-IT"/>
          </a:p>
        </p:txBody>
      </p:sp>
    </p:spTree>
    <p:extLst>
      <p:ext uri="{BB962C8B-B14F-4D97-AF65-F5344CB8AC3E}">
        <p14:creationId xmlns:p14="http://schemas.microsoft.com/office/powerpoint/2010/main" val="2878423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14</a:t>
            </a:fld>
            <a:endParaRPr lang="it-IT"/>
          </a:p>
        </p:txBody>
      </p:sp>
    </p:spTree>
    <p:extLst>
      <p:ext uri="{BB962C8B-B14F-4D97-AF65-F5344CB8AC3E}">
        <p14:creationId xmlns:p14="http://schemas.microsoft.com/office/powerpoint/2010/main" val="11532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15</a:t>
            </a:fld>
            <a:endParaRPr lang="it-IT"/>
          </a:p>
        </p:txBody>
      </p:sp>
    </p:spTree>
    <p:extLst>
      <p:ext uri="{BB962C8B-B14F-4D97-AF65-F5344CB8AC3E}">
        <p14:creationId xmlns:p14="http://schemas.microsoft.com/office/powerpoint/2010/main" val="3770031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16</a:t>
            </a:fld>
            <a:endParaRPr lang="it-IT"/>
          </a:p>
        </p:txBody>
      </p:sp>
    </p:spTree>
    <p:extLst>
      <p:ext uri="{BB962C8B-B14F-4D97-AF65-F5344CB8AC3E}">
        <p14:creationId xmlns:p14="http://schemas.microsoft.com/office/powerpoint/2010/main" val="2130954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23</a:t>
            </a:fld>
            <a:endParaRPr lang="it-IT"/>
          </a:p>
        </p:txBody>
      </p:sp>
    </p:spTree>
    <p:extLst>
      <p:ext uri="{BB962C8B-B14F-4D97-AF65-F5344CB8AC3E}">
        <p14:creationId xmlns:p14="http://schemas.microsoft.com/office/powerpoint/2010/main" val="1072831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24</a:t>
            </a:fld>
            <a:endParaRPr lang="it-IT"/>
          </a:p>
        </p:txBody>
      </p:sp>
    </p:spTree>
    <p:extLst>
      <p:ext uri="{BB962C8B-B14F-4D97-AF65-F5344CB8AC3E}">
        <p14:creationId xmlns:p14="http://schemas.microsoft.com/office/powerpoint/2010/main" val="1768332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25</a:t>
            </a:fld>
            <a:endParaRPr lang="it-IT"/>
          </a:p>
        </p:txBody>
      </p:sp>
    </p:spTree>
    <p:extLst>
      <p:ext uri="{BB962C8B-B14F-4D97-AF65-F5344CB8AC3E}">
        <p14:creationId xmlns:p14="http://schemas.microsoft.com/office/powerpoint/2010/main" val="386843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2</a:t>
            </a:fld>
            <a:endParaRPr lang="it-IT"/>
          </a:p>
        </p:txBody>
      </p:sp>
    </p:spTree>
    <p:extLst>
      <p:ext uri="{BB962C8B-B14F-4D97-AF65-F5344CB8AC3E}">
        <p14:creationId xmlns:p14="http://schemas.microsoft.com/office/powerpoint/2010/main" val="2081262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26</a:t>
            </a:fld>
            <a:endParaRPr lang="it-IT"/>
          </a:p>
        </p:txBody>
      </p:sp>
    </p:spTree>
    <p:extLst>
      <p:ext uri="{BB962C8B-B14F-4D97-AF65-F5344CB8AC3E}">
        <p14:creationId xmlns:p14="http://schemas.microsoft.com/office/powerpoint/2010/main" val="1567735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27</a:t>
            </a:fld>
            <a:endParaRPr lang="it-IT"/>
          </a:p>
        </p:txBody>
      </p:sp>
    </p:spTree>
    <p:extLst>
      <p:ext uri="{BB962C8B-B14F-4D97-AF65-F5344CB8AC3E}">
        <p14:creationId xmlns:p14="http://schemas.microsoft.com/office/powerpoint/2010/main" val="773468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28</a:t>
            </a:fld>
            <a:endParaRPr lang="it-IT"/>
          </a:p>
        </p:txBody>
      </p:sp>
    </p:spTree>
    <p:extLst>
      <p:ext uri="{BB962C8B-B14F-4D97-AF65-F5344CB8AC3E}">
        <p14:creationId xmlns:p14="http://schemas.microsoft.com/office/powerpoint/2010/main" val="2537602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29</a:t>
            </a:fld>
            <a:endParaRPr lang="it-IT"/>
          </a:p>
        </p:txBody>
      </p:sp>
    </p:spTree>
    <p:extLst>
      <p:ext uri="{BB962C8B-B14F-4D97-AF65-F5344CB8AC3E}">
        <p14:creationId xmlns:p14="http://schemas.microsoft.com/office/powerpoint/2010/main" val="1570870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30</a:t>
            </a:fld>
            <a:endParaRPr lang="it-IT"/>
          </a:p>
        </p:txBody>
      </p:sp>
    </p:spTree>
    <p:extLst>
      <p:ext uri="{BB962C8B-B14F-4D97-AF65-F5344CB8AC3E}">
        <p14:creationId xmlns:p14="http://schemas.microsoft.com/office/powerpoint/2010/main" val="902137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31</a:t>
            </a:fld>
            <a:endParaRPr lang="it-IT"/>
          </a:p>
        </p:txBody>
      </p:sp>
    </p:spTree>
    <p:extLst>
      <p:ext uri="{BB962C8B-B14F-4D97-AF65-F5344CB8AC3E}">
        <p14:creationId xmlns:p14="http://schemas.microsoft.com/office/powerpoint/2010/main" val="4252478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32</a:t>
            </a:fld>
            <a:endParaRPr lang="it-IT"/>
          </a:p>
        </p:txBody>
      </p:sp>
    </p:spTree>
    <p:extLst>
      <p:ext uri="{BB962C8B-B14F-4D97-AF65-F5344CB8AC3E}">
        <p14:creationId xmlns:p14="http://schemas.microsoft.com/office/powerpoint/2010/main" val="2149023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33</a:t>
            </a:fld>
            <a:endParaRPr lang="it-IT"/>
          </a:p>
        </p:txBody>
      </p:sp>
    </p:spTree>
    <p:extLst>
      <p:ext uri="{BB962C8B-B14F-4D97-AF65-F5344CB8AC3E}">
        <p14:creationId xmlns:p14="http://schemas.microsoft.com/office/powerpoint/2010/main" val="3070364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34</a:t>
            </a:fld>
            <a:endParaRPr lang="it-IT"/>
          </a:p>
        </p:txBody>
      </p:sp>
    </p:spTree>
    <p:extLst>
      <p:ext uri="{BB962C8B-B14F-4D97-AF65-F5344CB8AC3E}">
        <p14:creationId xmlns:p14="http://schemas.microsoft.com/office/powerpoint/2010/main" val="2810670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35</a:t>
            </a:fld>
            <a:endParaRPr lang="it-IT"/>
          </a:p>
        </p:txBody>
      </p:sp>
    </p:spTree>
    <p:extLst>
      <p:ext uri="{BB962C8B-B14F-4D97-AF65-F5344CB8AC3E}">
        <p14:creationId xmlns:p14="http://schemas.microsoft.com/office/powerpoint/2010/main" val="269801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3</a:t>
            </a:fld>
            <a:endParaRPr lang="it-IT"/>
          </a:p>
        </p:txBody>
      </p:sp>
    </p:spTree>
    <p:extLst>
      <p:ext uri="{BB962C8B-B14F-4D97-AF65-F5344CB8AC3E}">
        <p14:creationId xmlns:p14="http://schemas.microsoft.com/office/powerpoint/2010/main" val="9136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4</a:t>
            </a:fld>
            <a:endParaRPr lang="it-IT"/>
          </a:p>
        </p:txBody>
      </p:sp>
    </p:spTree>
    <p:extLst>
      <p:ext uri="{BB962C8B-B14F-4D97-AF65-F5344CB8AC3E}">
        <p14:creationId xmlns:p14="http://schemas.microsoft.com/office/powerpoint/2010/main" val="401056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5</a:t>
            </a:fld>
            <a:endParaRPr lang="it-IT"/>
          </a:p>
        </p:txBody>
      </p:sp>
    </p:spTree>
    <p:extLst>
      <p:ext uri="{BB962C8B-B14F-4D97-AF65-F5344CB8AC3E}">
        <p14:creationId xmlns:p14="http://schemas.microsoft.com/office/powerpoint/2010/main" val="361555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6</a:t>
            </a:fld>
            <a:endParaRPr lang="it-IT"/>
          </a:p>
        </p:txBody>
      </p:sp>
    </p:spTree>
    <p:extLst>
      <p:ext uri="{BB962C8B-B14F-4D97-AF65-F5344CB8AC3E}">
        <p14:creationId xmlns:p14="http://schemas.microsoft.com/office/powerpoint/2010/main" val="3356306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7</a:t>
            </a:fld>
            <a:endParaRPr lang="it-IT"/>
          </a:p>
        </p:txBody>
      </p:sp>
    </p:spTree>
    <p:extLst>
      <p:ext uri="{BB962C8B-B14F-4D97-AF65-F5344CB8AC3E}">
        <p14:creationId xmlns:p14="http://schemas.microsoft.com/office/powerpoint/2010/main" val="1747965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8</a:t>
            </a:fld>
            <a:endParaRPr lang="it-IT"/>
          </a:p>
        </p:txBody>
      </p:sp>
    </p:spTree>
    <p:extLst>
      <p:ext uri="{BB962C8B-B14F-4D97-AF65-F5344CB8AC3E}">
        <p14:creationId xmlns:p14="http://schemas.microsoft.com/office/powerpoint/2010/main" val="937739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42E97E-E0C0-0C47-9714-ADD03B2C7CD5}" type="slidenum">
              <a:rPr lang="it-IT" smtClean="0"/>
              <a:t>9</a:t>
            </a:fld>
            <a:endParaRPr lang="it-IT"/>
          </a:p>
        </p:txBody>
      </p:sp>
    </p:spTree>
    <p:extLst>
      <p:ext uri="{BB962C8B-B14F-4D97-AF65-F5344CB8AC3E}">
        <p14:creationId xmlns:p14="http://schemas.microsoft.com/office/powerpoint/2010/main" val="1477749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310A9B0F-84C9-924A-81CC-1F1DBDB7CAD4}" type="datetime1">
              <a:rPr lang="it-IT" smtClean="0"/>
              <a:t>20/07/2018</a:t>
            </a:fld>
            <a:endParaRPr lang="fr-BE"/>
          </a:p>
        </p:txBody>
      </p:sp>
      <p:sp>
        <p:nvSpPr>
          <p:cNvPr id="5" name="Espace réservé du pied de page 4"/>
          <p:cNvSpPr>
            <a:spLocks noGrp="1"/>
          </p:cNvSpPr>
          <p:nvPr>
            <p:ph type="ftr" sz="quarter" idx="11"/>
          </p:nvPr>
        </p:nvSpPr>
        <p:spPr/>
        <p:txBody>
          <a:bodyPr/>
          <a:lstStyle/>
          <a:p>
            <a:r>
              <a:rPr lang="fr-BE" smtClean="0"/>
              <a:t>Lab_Usura_2016</a:t>
            </a:r>
            <a:endParaRPr lang="fr-BE"/>
          </a:p>
        </p:txBody>
      </p:sp>
      <p:sp>
        <p:nvSpPr>
          <p:cNvPr id="6" name="Espace réservé du numéro de diapositive 5"/>
          <p:cNvSpPr>
            <a:spLocks noGrp="1"/>
          </p:cNvSpPr>
          <p:nvPr>
            <p:ph type="sldNum" sz="quarter" idx="12"/>
          </p:nvPr>
        </p:nvSpPr>
        <p:spPr/>
        <p:txBody>
          <a:bodyPr/>
          <a:lstStyle/>
          <a:p>
            <a:fld id="{3D8B0485-5BE9-4943-895C-F0C9DEC1401B}"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hasCustomPrompt="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8C2BCEA-3120-5941-9C3D-8A5DE312E754}" type="datetime1">
              <a:rPr lang="it-IT" smtClean="0"/>
              <a:t>20/07/2018</a:t>
            </a:fld>
            <a:endParaRPr lang="fr-BE"/>
          </a:p>
        </p:txBody>
      </p:sp>
      <p:sp>
        <p:nvSpPr>
          <p:cNvPr id="5" name="Espace réservé du pied de page 4"/>
          <p:cNvSpPr>
            <a:spLocks noGrp="1"/>
          </p:cNvSpPr>
          <p:nvPr>
            <p:ph type="ftr" sz="quarter" idx="11"/>
          </p:nvPr>
        </p:nvSpPr>
        <p:spPr/>
        <p:txBody>
          <a:bodyPr/>
          <a:lstStyle/>
          <a:p>
            <a:r>
              <a:rPr lang="fr-BE" smtClean="0"/>
              <a:t>Lab_Usura_2016</a:t>
            </a:r>
            <a:endParaRPr lang="fr-BE"/>
          </a:p>
        </p:txBody>
      </p:sp>
      <p:sp>
        <p:nvSpPr>
          <p:cNvPr id="6" name="Espace réservé du numéro de diapositive 5"/>
          <p:cNvSpPr>
            <a:spLocks noGrp="1"/>
          </p:cNvSpPr>
          <p:nvPr>
            <p:ph type="sldNum" sz="quarter" idx="12"/>
          </p:nvPr>
        </p:nvSpPr>
        <p:spPr/>
        <p:txBody>
          <a:bodyPr/>
          <a:lstStyle/>
          <a:p>
            <a:fld id="{3D8B0485-5BE9-4943-895C-F0C9DEC1401B}"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hasCustomPrompt="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D67F21E-74C0-4540-BEC9-F914AFF4D332}" type="datetime1">
              <a:rPr lang="it-IT" smtClean="0"/>
              <a:t>20/07/2018</a:t>
            </a:fld>
            <a:endParaRPr lang="fr-BE"/>
          </a:p>
        </p:txBody>
      </p:sp>
      <p:sp>
        <p:nvSpPr>
          <p:cNvPr id="5" name="Espace réservé du pied de page 4"/>
          <p:cNvSpPr>
            <a:spLocks noGrp="1"/>
          </p:cNvSpPr>
          <p:nvPr>
            <p:ph type="ftr" sz="quarter" idx="11"/>
          </p:nvPr>
        </p:nvSpPr>
        <p:spPr/>
        <p:txBody>
          <a:bodyPr/>
          <a:lstStyle/>
          <a:p>
            <a:r>
              <a:rPr lang="fr-BE" smtClean="0"/>
              <a:t>Lab_Usura_2016</a:t>
            </a:r>
            <a:endParaRPr lang="fr-BE"/>
          </a:p>
        </p:txBody>
      </p:sp>
      <p:sp>
        <p:nvSpPr>
          <p:cNvPr id="6" name="Espace réservé du numéro de diapositive 5"/>
          <p:cNvSpPr>
            <a:spLocks noGrp="1"/>
          </p:cNvSpPr>
          <p:nvPr>
            <p:ph type="sldNum" sz="quarter" idx="12"/>
          </p:nvPr>
        </p:nvSpPr>
        <p:spPr/>
        <p:txBody>
          <a:bodyPr/>
          <a:lstStyle/>
          <a:p>
            <a:fld id="{3D8B0485-5BE9-4943-895C-F0C9DEC1401B}"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hasCustomPrompt="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28D2C40-3898-4840-976B-AB06F668E851}" type="datetime1">
              <a:rPr lang="it-IT" smtClean="0"/>
              <a:t>20/07/2018</a:t>
            </a:fld>
            <a:endParaRPr lang="fr-BE"/>
          </a:p>
        </p:txBody>
      </p:sp>
      <p:sp>
        <p:nvSpPr>
          <p:cNvPr id="5" name="Espace réservé du pied de page 4"/>
          <p:cNvSpPr>
            <a:spLocks noGrp="1"/>
          </p:cNvSpPr>
          <p:nvPr>
            <p:ph type="ftr" sz="quarter" idx="11"/>
          </p:nvPr>
        </p:nvSpPr>
        <p:spPr/>
        <p:txBody>
          <a:bodyPr/>
          <a:lstStyle/>
          <a:p>
            <a:r>
              <a:rPr lang="fr-BE" smtClean="0"/>
              <a:t>Lab_Usura_2016</a:t>
            </a:r>
            <a:endParaRPr lang="fr-BE"/>
          </a:p>
        </p:txBody>
      </p:sp>
      <p:sp>
        <p:nvSpPr>
          <p:cNvPr id="6" name="Espace réservé du numéro de diapositive 5"/>
          <p:cNvSpPr>
            <a:spLocks noGrp="1"/>
          </p:cNvSpPr>
          <p:nvPr>
            <p:ph type="sldNum" sz="quarter" idx="12"/>
          </p:nvPr>
        </p:nvSpPr>
        <p:spPr/>
        <p:txBody>
          <a:bodyPr/>
          <a:lstStyle/>
          <a:p>
            <a:fld id="{3D8B0485-5BE9-4943-895C-F0C9DEC1401B}"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FED0B1E-B5A5-CE4E-9D03-4EFA2A03FC60}" type="datetime1">
              <a:rPr lang="it-IT" smtClean="0"/>
              <a:t>20/07/2018</a:t>
            </a:fld>
            <a:endParaRPr lang="fr-BE"/>
          </a:p>
        </p:txBody>
      </p:sp>
      <p:sp>
        <p:nvSpPr>
          <p:cNvPr id="5" name="Espace réservé du pied de page 4"/>
          <p:cNvSpPr>
            <a:spLocks noGrp="1"/>
          </p:cNvSpPr>
          <p:nvPr>
            <p:ph type="ftr" sz="quarter" idx="11"/>
          </p:nvPr>
        </p:nvSpPr>
        <p:spPr/>
        <p:txBody>
          <a:bodyPr/>
          <a:lstStyle/>
          <a:p>
            <a:r>
              <a:rPr lang="fr-BE" smtClean="0"/>
              <a:t>Lab_Usura_2016</a:t>
            </a:r>
            <a:endParaRPr lang="fr-BE"/>
          </a:p>
        </p:txBody>
      </p:sp>
      <p:sp>
        <p:nvSpPr>
          <p:cNvPr id="6" name="Espace réservé du numéro de diapositive 5"/>
          <p:cNvSpPr>
            <a:spLocks noGrp="1"/>
          </p:cNvSpPr>
          <p:nvPr>
            <p:ph type="sldNum" sz="quarter" idx="12"/>
          </p:nvPr>
        </p:nvSpPr>
        <p:spPr/>
        <p:txBody>
          <a:bodyPr/>
          <a:lstStyle/>
          <a:p>
            <a:fld id="{3D8B0485-5BE9-4943-895C-F0C9DEC1401B}"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hasCustomPrompt="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hasCustomPrompt="1"/>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90582172-AB8A-9848-943F-E50357FF2CD8}" type="datetime1">
              <a:rPr lang="it-IT" smtClean="0"/>
              <a:t>20/07/2018</a:t>
            </a:fld>
            <a:endParaRPr lang="fr-BE"/>
          </a:p>
        </p:txBody>
      </p:sp>
      <p:sp>
        <p:nvSpPr>
          <p:cNvPr id="6" name="Espace réservé du pied de page 5"/>
          <p:cNvSpPr>
            <a:spLocks noGrp="1"/>
          </p:cNvSpPr>
          <p:nvPr>
            <p:ph type="ftr" sz="quarter" idx="11"/>
          </p:nvPr>
        </p:nvSpPr>
        <p:spPr/>
        <p:txBody>
          <a:bodyPr/>
          <a:lstStyle/>
          <a:p>
            <a:r>
              <a:rPr lang="fr-BE" smtClean="0"/>
              <a:t>Lab_Usura_2016</a:t>
            </a:r>
            <a:endParaRPr lang="fr-BE"/>
          </a:p>
        </p:txBody>
      </p:sp>
      <p:sp>
        <p:nvSpPr>
          <p:cNvPr id="7" name="Espace réservé du numéro de diapositive 6"/>
          <p:cNvSpPr>
            <a:spLocks noGrp="1"/>
          </p:cNvSpPr>
          <p:nvPr>
            <p:ph type="sldNum" sz="quarter" idx="12"/>
          </p:nvPr>
        </p:nvSpPr>
        <p:spPr/>
        <p:txBody>
          <a:bodyPr/>
          <a:lstStyle/>
          <a:p>
            <a:fld id="{3D8B0485-5BE9-4943-895C-F0C9DEC1401B}"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hasCustomPrompt="1"/>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hasCustomPrompt="1"/>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15AB7DCD-5AFE-574F-B095-166453EFC2FE}" type="datetime1">
              <a:rPr lang="it-IT" smtClean="0"/>
              <a:t>20/07/2018</a:t>
            </a:fld>
            <a:endParaRPr lang="fr-BE"/>
          </a:p>
        </p:txBody>
      </p:sp>
      <p:sp>
        <p:nvSpPr>
          <p:cNvPr id="8" name="Espace réservé du pied de page 7"/>
          <p:cNvSpPr>
            <a:spLocks noGrp="1"/>
          </p:cNvSpPr>
          <p:nvPr>
            <p:ph type="ftr" sz="quarter" idx="11"/>
          </p:nvPr>
        </p:nvSpPr>
        <p:spPr/>
        <p:txBody>
          <a:bodyPr/>
          <a:lstStyle/>
          <a:p>
            <a:r>
              <a:rPr lang="fr-BE" smtClean="0"/>
              <a:t>Lab_Usura_2016</a:t>
            </a:r>
            <a:endParaRPr lang="fr-BE"/>
          </a:p>
        </p:txBody>
      </p:sp>
      <p:sp>
        <p:nvSpPr>
          <p:cNvPr id="9" name="Espace réservé du numéro de diapositive 8"/>
          <p:cNvSpPr>
            <a:spLocks noGrp="1"/>
          </p:cNvSpPr>
          <p:nvPr>
            <p:ph type="sldNum" sz="quarter" idx="12"/>
          </p:nvPr>
        </p:nvSpPr>
        <p:spPr/>
        <p:txBody>
          <a:bodyPr/>
          <a:lstStyle/>
          <a:p>
            <a:fld id="{3D8B0485-5BE9-4943-895C-F0C9DEC1401B}"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5B7CA83F-BA5B-7041-9E04-9430E3A251AB}" type="datetime1">
              <a:rPr lang="it-IT" smtClean="0"/>
              <a:t>20/07/2018</a:t>
            </a:fld>
            <a:endParaRPr lang="fr-BE"/>
          </a:p>
        </p:txBody>
      </p:sp>
      <p:sp>
        <p:nvSpPr>
          <p:cNvPr id="4" name="Espace réservé du pied de page 3"/>
          <p:cNvSpPr>
            <a:spLocks noGrp="1"/>
          </p:cNvSpPr>
          <p:nvPr>
            <p:ph type="ftr" sz="quarter" idx="11"/>
          </p:nvPr>
        </p:nvSpPr>
        <p:spPr/>
        <p:txBody>
          <a:bodyPr/>
          <a:lstStyle/>
          <a:p>
            <a:r>
              <a:rPr lang="fr-BE" smtClean="0"/>
              <a:t>Lab_Usura_2016</a:t>
            </a:r>
            <a:endParaRPr lang="fr-BE"/>
          </a:p>
        </p:txBody>
      </p:sp>
      <p:sp>
        <p:nvSpPr>
          <p:cNvPr id="5" name="Espace réservé du numéro de diapositive 4"/>
          <p:cNvSpPr>
            <a:spLocks noGrp="1"/>
          </p:cNvSpPr>
          <p:nvPr>
            <p:ph type="sldNum" sz="quarter" idx="12"/>
          </p:nvPr>
        </p:nvSpPr>
        <p:spPr/>
        <p:txBody>
          <a:bodyPr/>
          <a:lstStyle/>
          <a:p>
            <a:fld id="{3D8B0485-5BE9-4943-895C-F0C9DEC1401B}"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0F91C19-DAA3-934E-AC3D-E8B40E147B93}" type="datetime1">
              <a:rPr lang="it-IT" smtClean="0"/>
              <a:t>20/07/2018</a:t>
            </a:fld>
            <a:endParaRPr lang="fr-BE"/>
          </a:p>
        </p:txBody>
      </p:sp>
      <p:sp>
        <p:nvSpPr>
          <p:cNvPr id="3" name="Espace réservé du pied de page 2"/>
          <p:cNvSpPr>
            <a:spLocks noGrp="1"/>
          </p:cNvSpPr>
          <p:nvPr>
            <p:ph type="ftr" sz="quarter" idx="11"/>
          </p:nvPr>
        </p:nvSpPr>
        <p:spPr/>
        <p:txBody>
          <a:bodyPr/>
          <a:lstStyle/>
          <a:p>
            <a:r>
              <a:rPr lang="fr-BE" smtClean="0"/>
              <a:t>Lab_Usura_2016</a:t>
            </a:r>
            <a:endParaRPr lang="fr-BE"/>
          </a:p>
        </p:txBody>
      </p:sp>
      <p:sp>
        <p:nvSpPr>
          <p:cNvPr id="4" name="Espace réservé du numéro de diapositive 3"/>
          <p:cNvSpPr>
            <a:spLocks noGrp="1"/>
          </p:cNvSpPr>
          <p:nvPr>
            <p:ph type="sldNum" sz="quarter" idx="12"/>
          </p:nvPr>
        </p:nvSpPr>
        <p:spPr/>
        <p:txBody>
          <a:bodyPr/>
          <a:lstStyle/>
          <a:p>
            <a:fld id="{3D8B0485-5BE9-4943-895C-F0C9DEC1401B}"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6AB9BAF-63D2-EE45-AF64-4E0E65E26F10}" type="datetime1">
              <a:rPr lang="it-IT" smtClean="0"/>
              <a:t>20/07/2018</a:t>
            </a:fld>
            <a:endParaRPr lang="fr-BE"/>
          </a:p>
        </p:txBody>
      </p:sp>
      <p:sp>
        <p:nvSpPr>
          <p:cNvPr id="6" name="Espace réservé du pied de page 5"/>
          <p:cNvSpPr>
            <a:spLocks noGrp="1"/>
          </p:cNvSpPr>
          <p:nvPr>
            <p:ph type="ftr" sz="quarter" idx="11"/>
          </p:nvPr>
        </p:nvSpPr>
        <p:spPr/>
        <p:txBody>
          <a:bodyPr/>
          <a:lstStyle/>
          <a:p>
            <a:r>
              <a:rPr lang="fr-BE" smtClean="0"/>
              <a:t>Lab_Usura_2016</a:t>
            </a:r>
            <a:endParaRPr lang="fr-BE"/>
          </a:p>
        </p:txBody>
      </p:sp>
      <p:sp>
        <p:nvSpPr>
          <p:cNvPr id="7" name="Espace réservé du numéro de diapositive 6"/>
          <p:cNvSpPr>
            <a:spLocks noGrp="1"/>
          </p:cNvSpPr>
          <p:nvPr>
            <p:ph type="sldNum" sz="quarter" idx="12"/>
          </p:nvPr>
        </p:nvSpPr>
        <p:spPr/>
        <p:txBody>
          <a:bodyPr/>
          <a:lstStyle/>
          <a:p>
            <a:fld id="{3D8B0485-5BE9-4943-895C-F0C9DEC1401B}"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A52117C-01BD-3F4F-80D7-567F615C46CD}" type="datetime1">
              <a:rPr lang="it-IT" smtClean="0"/>
              <a:t>20/07/2018</a:t>
            </a:fld>
            <a:endParaRPr lang="fr-BE"/>
          </a:p>
        </p:txBody>
      </p:sp>
      <p:sp>
        <p:nvSpPr>
          <p:cNvPr id="6" name="Espace réservé du pied de page 5"/>
          <p:cNvSpPr>
            <a:spLocks noGrp="1"/>
          </p:cNvSpPr>
          <p:nvPr>
            <p:ph type="ftr" sz="quarter" idx="11"/>
          </p:nvPr>
        </p:nvSpPr>
        <p:spPr/>
        <p:txBody>
          <a:bodyPr/>
          <a:lstStyle/>
          <a:p>
            <a:r>
              <a:rPr lang="fr-BE" smtClean="0"/>
              <a:t>Lab_Usura_2016</a:t>
            </a:r>
            <a:endParaRPr lang="fr-BE"/>
          </a:p>
        </p:txBody>
      </p:sp>
      <p:sp>
        <p:nvSpPr>
          <p:cNvPr id="7" name="Espace réservé du numéro de diapositive 6"/>
          <p:cNvSpPr>
            <a:spLocks noGrp="1"/>
          </p:cNvSpPr>
          <p:nvPr>
            <p:ph type="sldNum" sz="quarter" idx="12"/>
          </p:nvPr>
        </p:nvSpPr>
        <p:spPr/>
        <p:txBody>
          <a:bodyPr/>
          <a:lstStyle/>
          <a:p>
            <a:fld id="{3D8B0485-5BE9-4943-895C-F0C9DEC1401B}"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F8D3E-9E81-674B-8D7B-18353635E19D}" type="datetime1">
              <a:rPr lang="it-IT" smtClean="0"/>
              <a:t>20/07/2018</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Lab_Usura_2016</a:t>
            </a:r>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B0485-5BE9-4943-895C-F0C9DEC1401B}"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Schermata 2016-10-28 alle 10.51.5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134100"/>
          </a:xfrm>
          <a:prstGeom prst="rect">
            <a:avLst/>
          </a:prstGeom>
        </p:spPr>
      </p:pic>
      <p:sp>
        <p:nvSpPr>
          <p:cNvPr id="2" name="Titolo 1"/>
          <p:cNvSpPr>
            <a:spLocks noGrp="1"/>
          </p:cNvSpPr>
          <p:nvPr>
            <p:ph type="ctrTitle"/>
          </p:nvPr>
        </p:nvSpPr>
        <p:spPr>
          <a:xfrm>
            <a:off x="1447165" y="930274"/>
            <a:ext cx="9144000" cy="2438401"/>
          </a:xfrm>
        </p:spPr>
        <p:txBody>
          <a:bodyPr>
            <a:normAutofit/>
          </a:bodyPr>
          <a:lstStyle/>
          <a:p>
            <a:r>
              <a:rPr lang="it-IT" sz="5000" dirty="0" smtClean="0"/>
              <a:t>I reati di truffa e frode informatica</a:t>
            </a:r>
            <a:r>
              <a:rPr lang="it-IT" b="1" dirty="0" smtClean="0"/>
              <a:t/>
            </a:r>
            <a:br>
              <a:rPr lang="it-IT" b="1" dirty="0" smtClean="0"/>
            </a:br>
            <a:r>
              <a:rPr lang="it-IT" sz="3500" i="1" dirty="0" smtClean="0"/>
              <a:t>Rapporti tra fattispecie e questioni processuali</a:t>
            </a:r>
            <a:endParaRPr lang="it-IT" sz="3500" i="1" dirty="0"/>
          </a:p>
        </p:txBody>
      </p:sp>
      <p:sp>
        <p:nvSpPr>
          <p:cNvPr id="3" name="Sottotitolo 2"/>
          <p:cNvSpPr>
            <a:spLocks noGrp="1"/>
          </p:cNvSpPr>
          <p:nvPr>
            <p:ph type="subTitle" idx="1"/>
          </p:nvPr>
        </p:nvSpPr>
        <p:spPr>
          <a:xfrm>
            <a:off x="1524000" y="4267200"/>
            <a:ext cx="9144000" cy="990600"/>
          </a:xfrm>
        </p:spPr>
        <p:txBody>
          <a:bodyPr>
            <a:normAutofit/>
          </a:bodyPr>
          <a:lstStyle/>
          <a:p>
            <a:r>
              <a:rPr lang="it-IT" sz="2800" dirty="0" smtClean="0"/>
              <a:t>avv. Ilaria Marchi </a:t>
            </a:r>
            <a:endParaRPr lang="it-IT" sz="2800" dirty="0"/>
          </a:p>
        </p:txBody>
      </p:sp>
      <p:pic>
        <p:nvPicPr>
          <p:cNvPr id="6" name="Immagine 5" descr="Schermata 2016-09-21 alle 17.35.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5734" y="5964512"/>
            <a:ext cx="9076266" cy="893489"/>
          </a:xfrm>
          <a:prstGeom prst="rect">
            <a:avLst/>
          </a:prstGeom>
        </p:spPr>
      </p:pic>
      <p:sp>
        <p:nvSpPr>
          <p:cNvPr id="10" name="CasellaDiTesto 9"/>
          <p:cNvSpPr txBox="1"/>
          <p:nvPr/>
        </p:nvSpPr>
        <p:spPr>
          <a:xfrm>
            <a:off x="1746913" y="165100"/>
            <a:ext cx="9198591" cy="1100455"/>
          </a:xfrm>
          <a:prstGeom prst="rect">
            <a:avLst/>
          </a:prstGeom>
          <a:noFill/>
        </p:spPr>
        <p:txBody>
          <a:bodyPr wrap="square" rtlCol="0">
            <a:spAutoFit/>
          </a:bodyPr>
          <a:lstStyle/>
          <a:p>
            <a:pPr algn="ctr"/>
            <a:endParaRPr lang="it-IT" sz="2200" dirty="0" smtClean="0"/>
          </a:p>
          <a:p>
            <a:pPr algn="ctr"/>
            <a:r>
              <a:rPr lang="it-IT" sz="2200" i="1" dirty="0" smtClean="0"/>
              <a:t>Scuola Forense di Trento</a:t>
            </a:r>
          </a:p>
          <a:p>
            <a:pPr algn="ctr"/>
            <a:r>
              <a:rPr lang="it-IT" sz="2200" i="1" dirty="0"/>
              <a:t>20 luglio 2018</a:t>
            </a:r>
          </a:p>
        </p:txBody>
      </p:sp>
      <p:sp>
        <p:nvSpPr>
          <p:cNvPr id="11" name="CasellaDiTesto 10"/>
          <p:cNvSpPr txBox="1"/>
          <p:nvPr/>
        </p:nvSpPr>
        <p:spPr>
          <a:xfrm>
            <a:off x="4330700" y="5130800"/>
            <a:ext cx="3530600" cy="368300"/>
          </a:xfrm>
          <a:prstGeom prst="rect">
            <a:avLst/>
          </a:prstGeom>
          <a:noFill/>
        </p:spPr>
        <p:txBody>
          <a:bodyPr wrap="square" rtlCol="0">
            <a:spAutoFit/>
          </a:bodyPr>
          <a:lstStyle/>
          <a:p>
            <a:pPr algn="ctr"/>
            <a:r>
              <a:rPr lang="it-IT" dirty="0"/>
              <a:t>ilaria.marchi@untn.it</a:t>
            </a:r>
          </a:p>
        </p:txBody>
      </p:sp>
      <p:pic>
        <p:nvPicPr>
          <p:cNvPr id="4" name="Picture 3"/>
          <p:cNvPicPr>
            <a:picLocks noChangeAspect="1"/>
          </p:cNvPicPr>
          <p:nvPr/>
        </p:nvPicPr>
        <p:blipFill>
          <a:blip r:embed="rId5"/>
          <a:stretch>
            <a:fillRect/>
          </a:stretch>
        </p:blipFill>
        <p:spPr>
          <a:xfrm>
            <a:off x="617855" y="4118610"/>
            <a:ext cx="1758950" cy="25685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29310"/>
          </a:xfrm>
          <a:prstGeom prst="rect">
            <a:avLst/>
          </a:prstGeom>
        </p:spPr>
        <p:txBody>
          <a:bodyPr wrap="square">
            <a:spAutoFit/>
          </a:bodyPr>
          <a:lstStyle/>
          <a:p>
            <a:pPr algn="ctr"/>
            <a:r>
              <a:rPr lang="it-IT" altLang="fr-BE" sz="4800" dirty="0">
                <a:solidFill>
                  <a:schemeClr val="bg1"/>
                </a:solidFill>
                <a:latin typeface="+mj-lt"/>
                <a:ea typeface="+mj-ea"/>
                <a:cs typeface="+mj-cs"/>
              </a:rPr>
              <a:t>Caso n. 2</a:t>
            </a:r>
          </a:p>
        </p:txBody>
      </p:sp>
      <p:sp>
        <p:nvSpPr>
          <p:cNvPr id="3" name="Segnaposto contenuto 2"/>
          <p:cNvSpPr>
            <a:spLocks noGrp="1"/>
          </p:cNvSpPr>
          <p:nvPr>
            <p:ph idx="1"/>
          </p:nvPr>
        </p:nvSpPr>
        <p:spPr>
          <a:xfrm>
            <a:off x="838200" y="1435100"/>
            <a:ext cx="10515600" cy="4927600"/>
          </a:xfrm>
        </p:spPr>
        <p:txBody>
          <a:bodyPr>
            <a:normAutofit fontScale="92500"/>
          </a:bodyPr>
          <a:lstStyle/>
          <a:p>
            <a:pPr algn="just">
              <a:buNone/>
            </a:pPr>
            <a:r>
              <a:rPr lang="it-IT" sz="2300" dirty="0" smtClean="0"/>
              <a:t>Mario Rossi predisponeva una falsa e-mail, strutturata secondo la maschera tipica di Poste Italiane, con account di invio che ne riprendeva la denominazione e relativo link a cui connettersi per la verifica e autenticazione delle proprie credenziali di accesso al conto Banca Posta.</a:t>
            </a:r>
          </a:p>
          <a:p>
            <a:pPr algn="just">
              <a:buNone/>
            </a:pPr>
            <a:r>
              <a:rPr lang="it-IT" sz="2300" dirty="0" smtClean="0"/>
              <a:t>Eliana Verdi, ricevuta la sopra menzionata e-mail, cliccava sul link predisposto e portava a termine la richiesta operazione.</a:t>
            </a:r>
          </a:p>
          <a:p>
            <a:pPr algn="just">
              <a:buNone/>
            </a:pPr>
            <a:r>
              <a:rPr lang="it-IT" sz="2300" dirty="0" smtClean="0"/>
              <a:t>Dopo qualche tempo, in occasione di un controllo dell'estratto conto veniva a scoprire che dallo stesso erano spariti euro 4.000,00 e denunciava l'accaduto ai Carabinieri. </a:t>
            </a:r>
          </a:p>
          <a:p>
            <a:pPr algn="just">
              <a:buNone/>
            </a:pPr>
            <a:r>
              <a:rPr lang="it-IT" sz="2300" dirty="0" smtClean="0"/>
              <a:t>Dalle indagini emergeva che parte della somma sottratta era stata versata su conti gioco denominati SNAI CARD ed intestati a Mario Rossi, mentre altra parte era stata versata su un conto corrente aperto dal sig. Ettore Blu, da cui erano partite numerose transazioni, in parte finalizzate all'acquisto di beni di consumo e in parte all'attivazione e ricarica di prepagate, intestate al Rossi.</a:t>
            </a:r>
          </a:p>
          <a:p>
            <a:pPr algn="just">
              <a:buNone/>
            </a:pPr>
            <a:r>
              <a:rPr lang="it-IT" sz="2300" dirty="0" smtClean="0"/>
              <a:t>Il  sig. Blu, convocato ad interrogatorio, dichiarava di essere stato contattato dal Rossi che gli chiedeva la disponibilità ad operare come prestanome per la ricezione di somme di cui a breve sarebbe entrato in possesso.</a:t>
            </a:r>
          </a:p>
          <a:p>
            <a:pPr algn="just">
              <a:buNone/>
            </a:pPr>
            <a:endParaRPr lang="it-IT" sz="2300" dirty="0" smtClean="0"/>
          </a:p>
          <a:p>
            <a:pPr algn="ctr">
              <a:buNone/>
            </a:pPr>
            <a:endParaRPr lang="it-IT" sz="2200" dirty="0" smtClean="0"/>
          </a:p>
        </p:txBody>
      </p:sp>
      <p:sp>
        <p:nvSpPr>
          <p:cNvPr id="4" name="Segnaposto piè di pagina 3"/>
          <p:cNvSpPr>
            <a:spLocks noGrp="1"/>
          </p:cNvSpPr>
          <p:nvPr>
            <p:ph type="ftr" sz="quarter" idx="11"/>
          </p:nvPr>
        </p:nvSpPr>
        <p:spPr/>
        <p:txBody>
          <a:bodyPr/>
          <a:lstStyle/>
          <a:p>
            <a:endParaRPr lang="fr-B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29310"/>
          </a:xfrm>
          <a:prstGeom prst="rect">
            <a:avLst/>
          </a:prstGeom>
        </p:spPr>
        <p:txBody>
          <a:bodyPr wrap="square">
            <a:spAutoFit/>
          </a:bodyPr>
          <a:lstStyle/>
          <a:p>
            <a:pPr algn="ctr"/>
            <a:r>
              <a:rPr lang="it-IT" altLang="fr-BE" sz="4800" dirty="0">
                <a:solidFill>
                  <a:schemeClr val="bg1"/>
                </a:solidFill>
                <a:latin typeface="+mj-lt"/>
                <a:ea typeface="+mj-ea"/>
                <a:cs typeface="+mj-cs"/>
              </a:rPr>
              <a:t>Ipotesi ricostruttiva</a:t>
            </a:r>
          </a:p>
        </p:txBody>
      </p:sp>
      <p:sp>
        <p:nvSpPr>
          <p:cNvPr id="3" name="Segnaposto contenuto 2"/>
          <p:cNvSpPr>
            <a:spLocks noGrp="1"/>
          </p:cNvSpPr>
          <p:nvPr>
            <p:ph idx="1"/>
          </p:nvPr>
        </p:nvSpPr>
        <p:spPr>
          <a:xfrm>
            <a:off x="682388" y="1705970"/>
            <a:ext cx="11109278" cy="4790364"/>
          </a:xfrm>
        </p:spPr>
        <p:txBody>
          <a:bodyPr>
            <a:normAutofit/>
          </a:bodyPr>
          <a:lstStyle/>
          <a:p>
            <a:pPr algn="just">
              <a:buNone/>
            </a:pPr>
            <a:r>
              <a:rPr lang="it-IT" i="1" dirty="0" smtClean="0"/>
              <a:t>                        </a:t>
            </a:r>
            <a:endParaRPr lang="it-IT" i="1" dirty="0"/>
          </a:p>
        </p:txBody>
      </p:sp>
      <p:sp>
        <p:nvSpPr>
          <p:cNvPr id="4" name="Segnaposto piè di pagina 3"/>
          <p:cNvSpPr>
            <a:spLocks noGrp="1"/>
          </p:cNvSpPr>
          <p:nvPr>
            <p:ph type="ftr" sz="quarter" idx="11"/>
          </p:nvPr>
        </p:nvSpPr>
        <p:spPr/>
        <p:txBody>
          <a:bodyPr/>
          <a:lstStyle/>
          <a:p>
            <a:endParaRPr lang="fr-BE" dirty="0"/>
          </a:p>
        </p:txBody>
      </p:sp>
      <p:sp>
        <p:nvSpPr>
          <p:cNvPr id="2" name="Text Box 1"/>
          <p:cNvSpPr txBox="1"/>
          <p:nvPr/>
        </p:nvSpPr>
        <p:spPr>
          <a:xfrm>
            <a:off x="682625" y="1289050"/>
            <a:ext cx="10989310" cy="5306060"/>
          </a:xfrm>
          <a:prstGeom prst="rect">
            <a:avLst/>
          </a:prstGeom>
          <a:noFill/>
        </p:spPr>
        <p:txBody>
          <a:bodyPr wrap="square" rtlCol="0">
            <a:spAutoFit/>
          </a:bodyPr>
          <a:lstStyle/>
          <a:p>
            <a:pPr algn="ctr"/>
            <a:r>
              <a:rPr lang="it-IT" altLang="en-US" b="1" u="sng"/>
              <a:t>Art. 640-ter c.p. Frode informatica</a:t>
            </a:r>
          </a:p>
          <a:p>
            <a:pPr algn="ctr"/>
            <a:endParaRPr lang="it-IT" altLang="en-US" b="1" u="sng"/>
          </a:p>
          <a:p>
            <a:pPr algn="just"/>
            <a:r>
              <a:rPr lang="it-IT" altLang="en-US" b="1" u="sng"/>
              <a:t> </a:t>
            </a:r>
            <a:r>
              <a:rPr lang="it-IT" altLang="en-US"/>
              <a:t>Chiunque, alterando in qualsiasi modo il funzionamento di un sistema informatico o telematico o intervenendo senza diritto con qualsiasi modalità su dati, informazioni o programmi contenuti in un sistema informatico o telematico o ad esso pertinenti, procura a sé o ad altri un ingiusto profitto con altrui danno, è punito con la reclusione da sei mesi a tre anni e con la multa da 51 euro a 1.032 euro.</a:t>
            </a:r>
          </a:p>
          <a:p>
            <a:pPr algn="just"/>
            <a:endParaRPr lang="it-IT" altLang="en-US"/>
          </a:p>
          <a:p>
            <a:pPr algn="just"/>
            <a:r>
              <a:rPr lang="it-IT" altLang="en-US"/>
              <a:t> La pena è della reclusione da uno a cinque anni e della multa da 309 euro a 1.549 euro se ricorre una delle circostanze previste dal numero 1) del secondo comma dell'articolo 640, ovvero se il fatto è commesso con abuso della qualità di operatore del sistema.</a:t>
            </a:r>
          </a:p>
          <a:p>
            <a:pPr algn="just"/>
            <a:endParaRPr lang="it-IT" altLang="en-US"/>
          </a:p>
          <a:p>
            <a:pPr algn="just"/>
            <a:r>
              <a:rPr lang="it-IT" altLang="en-US"/>
              <a:t> La pena è della reclusione da due a sei anni e della multa da euro 600 a euro 3.000 se il fatto è commesso con </a:t>
            </a:r>
            <a:r>
              <a:rPr lang="it-IT" altLang="en-US" b="1" u="sng"/>
              <a:t>furto o indebito utilizzo dell'identità digitale in danno di uno o più soggetti.</a:t>
            </a:r>
            <a:endParaRPr lang="it-IT" altLang="en-US"/>
          </a:p>
          <a:p>
            <a:pPr algn="just"/>
            <a:endParaRPr lang="it-IT" altLang="en-US"/>
          </a:p>
          <a:p>
            <a:pPr algn="just"/>
            <a:r>
              <a:rPr lang="it-IT" altLang="en-US"/>
              <a:t> Il delitto è punibile a querela [120-126] della persona offesa, salvo che ricorra taluna delle circostanze di cui al secondo e terzo comma o taluna delle circostanze previste dall'articolo 61, primo comma, numero 5, limitatamente all'aver approfittato di circostanze di persona, anche in riferimento all'eta', e numero 7</a:t>
            </a:r>
          </a:p>
          <a:p>
            <a:pPr algn="just"/>
            <a:endParaRPr lang="it-IT" altLang="en-US"/>
          </a:p>
          <a:p>
            <a:endParaRPr lang="it-IT"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29310"/>
          </a:xfrm>
          <a:prstGeom prst="rect">
            <a:avLst/>
          </a:prstGeom>
        </p:spPr>
        <p:txBody>
          <a:bodyPr wrap="square">
            <a:spAutoFit/>
          </a:bodyPr>
          <a:lstStyle/>
          <a:p>
            <a:pPr algn="ctr"/>
            <a:r>
              <a:rPr lang="it-IT" altLang="fr-BE" sz="4800" dirty="0">
                <a:solidFill>
                  <a:schemeClr val="bg1"/>
                </a:solidFill>
                <a:latin typeface="+mj-lt"/>
                <a:ea typeface="+mj-ea"/>
                <a:cs typeface="+mj-cs"/>
              </a:rPr>
              <a:t>Schema della frode informatica</a:t>
            </a:r>
          </a:p>
        </p:txBody>
      </p:sp>
      <p:sp>
        <p:nvSpPr>
          <p:cNvPr id="3" name="Segnaposto contenuto 2"/>
          <p:cNvSpPr>
            <a:spLocks noGrp="1"/>
          </p:cNvSpPr>
          <p:nvPr>
            <p:ph idx="1"/>
          </p:nvPr>
        </p:nvSpPr>
        <p:spPr>
          <a:xfrm>
            <a:off x="838200" y="1435100"/>
            <a:ext cx="10515600" cy="4927600"/>
          </a:xfrm>
        </p:spPr>
        <p:txBody>
          <a:bodyPr>
            <a:normAutofit fontScale="92500"/>
          </a:bodyPr>
          <a:lstStyle/>
          <a:p>
            <a:pPr marL="457200" indent="-457200">
              <a:buFont typeface="Wingdings" panose="05000000000000000000" charset="0"/>
              <a:buChar char="ü"/>
            </a:pPr>
            <a:r>
              <a:rPr lang="it-IT" sz="2200" dirty="0"/>
              <a:t>Alterazione del funzionamento o intervento senza diritto su dati, informazioni o programmi</a:t>
            </a:r>
          </a:p>
          <a:p>
            <a:pPr marL="457200" indent="-457200">
              <a:buFont typeface="Wingdings" panose="05000000000000000000" charset="0"/>
              <a:buChar char="ü"/>
            </a:pPr>
            <a:r>
              <a:rPr lang="it-IT" sz="2200" dirty="0"/>
              <a:t>Errato funzionamento del sistema o risultato irregolare del processo di elaborazione dati (EVENTO IMPLICITO)</a:t>
            </a:r>
          </a:p>
          <a:p>
            <a:pPr marL="457200" indent="-457200">
              <a:buFont typeface="Wingdings" panose="05000000000000000000" charset="0"/>
              <a:buChar char="ü"/>
            </a:pPr>
            <a:r>
              <a:rPr lang="it-IT" sz="2200" dirty="0"/>
              <a:t>Profitto e correlativo danno (EVENTO)</a:t>
            </a:r>
          </a:p>
          <a:p>
            <a:pPr marL="457200" indent="-457200">
              <a:buFont typeface="Wingdings" panose="05000000000000000000" charset="0"/>
              <a:buChar char="ü"/>
            </a:pPr>
            <a:endParaRPr lang="it-IT" sz="2200" dirty="0"/>
          </a:p>
          <a:p>
            <a:pPr marL="0" indent="0">
              <a:buFont typeface="Wingdings" panose="05000000000000000000" charset="0"/>
              <a:buNone/>
            </a:pPr>
            <a:r>
              <a:rPr lang="it-IT" sz="2200" dirty="0"/>
              <a:t>Lo schema è simile alla truffa ma è assente l'evento intermedio di induzione in errore e connessa cooperazione artificiosa della vittima.</a:t>
            </a:r>
          </a:p>
          <a:p>
            <a:pPr marL="0" indent="0" algn="ctr">
              <a:buFont typeface="Wingdings" panose="05000000000000000000" charset="0"/>
              <a:buNone/>
            </a:pPr>
            <a:endParaRPr lang="it-IT" sz="2200" b="1" u="sng" dirty="0"/>
          </a:p>
          <a:p>
            <a:pPr marL="0" indent="0" algn="ctr">
              <a:buFont typeface="Wingdings" panose="05000000000000000000" charset="0"/>
              <a:buNone/>
            </a:pPr>
            <a:r>
              <a:rPr lang="it-IT" sz="2200" b="1" u="sng" dirty="0"/>
              <a:t>Cass. n. 9191/2017</a:t>
            </a:r>
          </a:p>
          <a:p>
            <a:pPr marL="0" indent="0" algn="just">
              <a:buFont typeface="Wingdings" panose="05000000000000000000" charset="0"/>
              <a:buNone/>
            </a:pPr>
            <a:r>
              <a:rPr lang="it-IT" sz="2200" i="1" dirty="0"/>
              <a:t>La frode informatica si caratterizza rispetto alla truffa per la specificazione delle condotte fraudolente da tenere che </a:t>
            </a:r>
            <a:r>
              <a:rPr lang="it-IT" sz="2200" b="1" i="1" dirty="0"/>
              <a:t>investono non un determinato soggetto passivo, bensì il sistema informatico</a:t>
            </a:r>
            <a:r>
              <a:rPr lang="it-IT" sz="2200" i="1" dirty="0"/>
              <a:t>, attraverso la manipolazione. Si tratta di un reato a forma libera finalizzato sempre all'ottenimento di un ingiusto profitto con altrui danno ma che si concretizza in una condotta illecita intrusiva o alterativa del sistema informatico o telematico.</a:t>
            </a:r>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1499235"/>
          </a:xfrm>
          <a:prstGeom prst="rect">
            <a:avLst/>
          </a:prstGeom>
        </p:spPr>
        <p:txBody>
          <a:bodyPr wrap="square">
            <a:spAutoFit/>
          </a:bodyPr>
          <a:lstStyle/>
          <a:p>
            <a:pPr algn="ctr"/>
            <a:r>
              <a:rPr lang="it-IT" altLang="fr-BE" sz="4400" dirty="0" err="1" smtClean="0">
                <a:solidFill>
                  <a:schemeClr val="bg1"/>
                </a:solidFill>
              </a:rPr>
              <a:t>Ipotesi ricostruttiva</a:t>
            </a:r>
            <a:endParaRPr lang="it-IT" altLang="fr-BE" sz="4400" dirty="0" smtClean="0">
              <a:solidFill>
                <a:schemeClr val="bg1"/>
              </a:solidFill>
            </a:endParaRPr>
          </a:p>
          <a:p>
            <a:pPr algn="ctr"/>
            <a:r>
              <a:rPr lang="it-IT" sz="4800" dirty="0" err="1" smtClean="0">
                <a:solidFill>
                  <a:schemeClr val="bg1"/>
                </a:solidFill>
                <a:latin typeface="+mj-lt"/>
                <a:ea typeface="+mj-ea"/>
                <a:cs typeface="+mj-cs"/>
              </a:rPr>
              <a:t>olo</a:t>
            </a:r>
            <a:r>
              <a:rPr lang="it-IT" sz="4800" dirty="0" smtClean="0">
                <a:solidFill>
                  <a:schemeClr val="bg1"/>
                </a:solidFill>
                <a:latin typeface="+mj-lt"/>
                <a:ea typeface="+mj-ea"/>
                <a:cs typeface="+mj-cs"/>
              </a:rPr>
              <a:t> slide</a:t>
            </a:r>
            <a:endParaRPr lang="fr-BE" sz="4800" dirty="0">
              <a:solidFill>
                <a:schemeClr val="bg1"/>
              </a:solidFill>
              <a:latin typeface="+mj-lt"/>
              <a:ea typeface="+mj-ea"/>
              <a:cs typeface="+mj-cs"/>
            </a:endParaRPr>
          </a:p>
        </p:txBody>
      </p:sp>
      <p:sp>
        <p:nvSpPr>
          <p:cNvPr id="3" name="Segnaposto contenuto 2"/>
          <p:cNvSpPr>
            <a:spLocks noGrp="1"/>
          </p:cNvSpPr>
          <p:nvPr>
            <p:ph sz="half" idx="1"/>
          </p:nvPr>
        </p:nvSpPr>
        <p:spPr>
          <a:xfrm>
            <a:off x="381000" y="1184275"/>
            <a:ext cx="10751820" cy="1468120"/>
          </a:xfrm>
        </p:spPr>
        <p:txBody>
          <a:bodyPr>
            <a:normAutofit/>
          </a:bodyPr>
          <a:lstStyle/>
          <a:p>
            <a:pPr algn="ctr">
              <a:buNone/>
            </a:pPr>
            <a:r>
              <a:rPr lang="it-IT" sz="2200" b="1" dirty="0" smtClean="0"/>
              <a:t>Nozione di identità digitale?</a:t>
            </a:r>
          </a:p>
          <a:p>
            <a:pPr algn="just">
              <a:buNone/>
            </a:pPr>
            <a:endParaRPr lang="it-IT" sz="2200" b="1" dirty="0" smtClean="0"/>
          </a:p>
          <a:p>
            <a:pPr algn="just">
              <a:buNone/>
            </a:pPr>
            <a:r>
              <a:rPr lang="it-IT" sz="1600" dirty="0" smtClean="0"/>
              <a:t>D</a:t>
            </a:r>
            <a:r>
              <a:rPr lang="it-IT" sz="1800" dirty="0" smtClean="0"/>
              <a:t>.Lgs. 64/2011 realtivo alla prevenzione sul piano amministrativo delle frodi nel credito al consumo con riferimento furto di identità.</a:t>
            </a:r>
            <a:endParaRPr lang="it-IT" sz="1800" dirty="0"/>
          </a:p>
        </p:txBody>
      </p:sp>
      <p:sp>
        <p:nvSpPr>
          <p:cNvPr id="4" name="Segnaposto piè di pagina 3"/>
          <p:cNvSpPr>
            <a:spLocks noGrp="1"/>
          </p:cNvSpPr>
          <p:nvPr>
            <p:ph type="ftr" sz="quarter" idx="11"/>
          </p:nvPr>
        </p:nvSpPr>
        <p:spPr/>
        <p:txBody>
          <a:bodyPr/>
          <a:lstStyle/>
          <a:p>
            <a:endParaRPr lang="fr-BE" dirty="0"/>
          </a:p>
        </p:txBody>
      </p:sp>
      <p:sp>
        <p:nvSpPr>
          <p:cNvPr id="2" name="Text Box 1"/>
          <p:cNvSpPr txBox="1"/>
          <p:nvPr/>
        </p:nvSpPr>
        <p:spPr>
          <a:xfrm>
            <a:off x="838200" y="2785110"/>
            <a:ext cx="6689725" cy="3660140"/>
          </a:xfrm>
          <a:prstGeom prst="rect">
            <a:avLst/>
          </a:prstGeom>
          <a:noFill/>
        </p:spPr>
        <p:txBody>
          <a:bodyPr wrap="square" rtlCol="0">
            <a:spAutoFit/>
          </a:bodyPr>
          <a:lstStyle/>
          <a:p>
            <a:pPr algn="ctr"/>
            <a:r>
              <a:rPr lang="it-IT" altLang="en-US" i="1" u="sng"/>
              <a:t>Art. 1 - </a:t>
            </a:r>
            <a:r>
              <a:rPr lang="en-US" i="1" u="sng"/>
              <a:t>Definizioni </a:t>
            </a:r>
          </a:p>
          <a:p>
            <a:r>
              <a:rPr lang="en-US"/>
              <a:t> </a:t>
            </a:r>
          </a:p>
          <a:p>
            <a:r>
              <a:rPr lang="en-US"/>
              <a:t>  Ai fini del presente decreto legislativo per  furto  d'identita' </a:t>
            </a:r>
            <a:r>
              <a:rPr lang="it-IT" altLang="en-US"/>
              <a:t>s'intende:</a:t>
            </a:r>
            <a:endParaRPr lang="en-US"/>
          </a:p>
          <a:p>
            <a:pPr algn="just"/>
            <a:r>
              <a:rPr lang="en-US"/>
              <a:t>    a) l'impersonificazione totale: occultamento totale della propria </a:t>
            </a:r>
            <a:r>
              <a:rPr lang="it-IT" altLang="en-US"/>
              <a:t>identità mediante </a:t>
            </a:r>
            <a:r>
              <a:rPr lang="en-US"/>
              <a:t>l'utilizzo indebito di dati relativi all'identita' </a:t>
            </a:r>
            <a:r>
              <a:rPr lang="it-IT" altLang="en-US"/>
              <a:t>e al reddito di un altro</a:t>
            </a:r>
            <a:r>
              <a:rPr lang="en-US"/>
              <a:t> soggetto.  L'impersonificazione   puo' </a:t>
            </a:r>
            <a:r>
              <a:rPr lang="en-US">
                <a:sym typeface="+mn-ea"/>
              </a:rPr>
              <a:t>riguardare l'utilizzo indebito di da</a:t>
            </a:r>
            <a:r>
              <a:rPr lang="it-IT" altLang="en-US">
                <a:sym typeface="+mn-ea"/>
              </a:rPr>
              <a:t>ti riferibili sia ad un </a:t>
            </a:r>
            <a:r>
              <a:rPr lang="en-US"/>
              <a:t>soggetto </a:t>
            </a:r>
            <a:r>
              <a:rPr lang="it-IT" altLang="en-US"/>
              <a:t>in vita </a:t>
            </a:r>
            <a:r>
              <a:rPr lang="en-US">
                <a:sym typeface="+mn-ea"/>
              </a:rPr>
              <a:t>sia ad un soggetto deceduto; </a:t>
            </a:r>
            <a:endParaRPr lang="it-IT" altLang="en-US"/>
          </a:p>
          <a:p>
            <a:pPr algn="just"/>
            <a:r>
              <a:rPr lang="en-US"/>
              <a:t>    b) l'impersonificazione  parziale:  occultamento  parziale  della </a:t>
            </a:r>
            <a:r>
              <a:rPr lang="it-IT" altLang="en-US"/>
              <a:t>propria identità mediante </a:t>
            </a:r>
            <a:r>
              <a:rPr lang="en-US"/>
              <a:t>l'impiego, in  forma  combinata,  di  dati </a:t>
            </a:r>
            <a:r>
              <a:rPr lang="it-IT" altLang="en-US"/>
              <a:t>relativi alla propria </a:t>
            </a:r>
            <a:r>
              <a:rPr lang="en-US"/>
              <a:t>persona e </a:t>
            </a:r>
            <a:r>
              <a:rPr lang="it-IT" altLang="en-US"/>
              <a:t>l'utilizzo </a:t>
            </a:r>
            <a:r>
              <a:rPr lang="en-US"/>
              <a:t>indebito di dati  relativi </a:t>
            </a:r>
            <a:r>
              <a:rPr lang="it-IT" altLang="en-US"/>
              <a:t>ad un altro </a:t>
            </a:r>
            <a:r>
              <a:rPr lang="en-US"/>
              <a:t>ad un altro soggetto, nell'ambito di quelli di cui alla lettera a). </a:t>
            </a:r>
          </a:p>
        </p:txBody>
      </p:sp>
      <p:pic>
        <p:nvPicPr>
          <p:cNvPr id="5" name="Content Placeholder 4"/>
          <p:cNvPicPr>
            <a:picLocks noGrp="1" noChangeAspect="1"/>
          </p:cNvPicPr>
          <p:nvPr>
            <p:ph sz="half" idx="2"/>
          </p:nvPr>
        </p:nvPicPr>
        <p:blipFill>
          <a:blip r:embed="rId4"/>
          <a:stretch>
            <a:fillRect/>
          </a:stretch>
        </p:blipFill>
        <p:spPr>
          <a:xfrm>
            <a:off x="7914640" y="2425700"/>
            <a:ext cx="3013710" cy="2007235"/>
          </a:xfrm>
          <a:prstGeom prst="rect">
            <a:avLst/>
          </a:prstGeom>
        </p:spPr>
      </p:pic>
      <p:pic>
        <p:nvPicPr>
          <p:cNvPr id="7" name="Picture 6"/>
          <p:cNvPicPr>
            <a:picLocks noChangeAspect="1"/>
          </p:cNvPicPr>
          <p:nvPr/>
        </p:nvPicPr>
        <p:blipFill>
          <a:blip r:embed="rId5"/>
          <a:stretch>
            <a:fillRect/>
          </a:stretch>
        </p:blipFill>
        <p:spPr>
          <a:xfrm>
            <a:off x="8887460" y="4749800"/>
            <a:ext cx="3013710" cy="16954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1499235"/>
          </a:xfrm>
          <a:prstGeom prst="rect">
            <a:avLst/>
          </a:prstGeom>
        </p:spPr>
        <p:txBody>
          <a:bodyPr wrap="square">
            <a:spAutoFit/>
          </a:bodyPr>
          <a:lstStyle/>
          <a:p>
            <a:pPr algn="ctr"/>
            <a:r>
              <a:rPr lang="it-IT" altLang="fr-BE" sz="4400" dirty="0" err="1" smtClean="0">
                <a:solidFill>
                  <a:schemeClr val="bg1"/>
                </a:solidFill>
              </a:rPr>
              <a:t>Ipotesi ricostruttiva</a:t>
            </a:r>
            <a:endParaRPr lang="it-IT" altLang="fr-BE" sz="4400" dirty="0" smtClean="0">
              <a:solidFill>
                <a:schemeClr val="bg1"/>
              </a:solidFill>
            </a:endParaRPr>
          </a:p>
          <a:p>
            <a:pPr algn="ctr"/>
            <a:r>
              <a:rPr lang="it-IT" sz="4800" dirty="0" err="1" smtClean="0">
                <a:solidFill>
                  <a:schemeClr val="bg1"/>
                </a:solidFill>
                <a:latin typeface="+mj-lt"/>
                <a:ea typeface="+mj-ea"/>
                <a:cs typeface="+mj-cs"/>
              </a:rPr>
              <a:t>olo</a:t>
            </a:r>
            <a:r>
              <a:rPr lang="it-IT" sz="4800" dirty="0" smtClean="0">
                <a:solidFill>
                  <a:schemeClr val="bg1"/>
                </a:solidFill>
                <a:latin typeface="+mj-lt"/>
                <a:ea typeface="+mj-ea"/>
                <a:cs typeface="+mj-cs"/>
              </a:rPr>
              <a:t> slide</a:t>
            </a:r>
            <a:endParaRPr lang="fr-BE" sz="4800" dirty="0">
              <a:solidFill>
                <a:schemeClr val="bg1"/>
              </a:solidFill>
              <a:latin typeface="+mj-lt"/>
              <a:ea typeface="+mj-ea"/>
              <a:cs typeface="+mj-cs"/>
            </a:endParaRPr>
          </a:p>
        </p:txBody>
      </p:sp>
      <p:sp>
        <p:nvSpPr>
          <p:cNvPr id="3" name="Segnaposto contenuto 2"/>
          <p:cNvSpPr>
            <a:spLocks noGrp="1"/>
          </p:cNvSpPr>
          <p:nvPr>
            <p:ph idx="1"/>
          </p:nvPr>
        </p:nvSpPr>
        <p:spPr>
          <a:xfrm>
            <a:off x="915670" y="997585"/>
            <a:ext cx="10438130" cy="5214620"/>
          </a:xfrm>
        </p:spPr>
        <p:txBody>
          <a:bodyPr>
            <a:normAutofit fontScale="92500"/>
          </a:bodyPr>
          <a:lstStyle/>
          <a:p>
            <a:pPr algn="ctr">
              <a:buNone/>
            </a:pPr>
            <a:r>
              <a:rPr lang="it-IT" sz="1800" b="1" u="sng" dirty="0"/>
              <a:t>ARTICOLO N.615 ter</a:t>
            </a:r>
          </a:p>
          <a:p>
            <a:pPr algn="ctr">
              <a:buNone/>
            </a:pPr>
            <a:r>
              <a:rPr lang="it-IT" sz="1800" b="1" i="1" u="sng" dirty="0"/>
              <a:t>Accesso abusivo ad un sistema informatico o telematico</a:t>
            </a:r>
          </a:p>
          <a:p>
            <a:pPr algn="ctr">
              <a:buNone/>
            </a:pPr>
            <a:endParaRPr lang="it-IT" sz="1800" dirty="0"/>
          </a:p>
          <a:p>
            <a:pPr algn="just">
              <a:buNone/>
            </a:pPr>
            <a:r>
              <a:rPr lang="it-IT" sz="1800" dirty="0"/>
              <a:t>Chiunque abusivamente si introduce in un sistema informatico o telematico protetto da misure di sicurezza ovvero vi si mantiene contro la volontà espressa o tacita di chi ha il diritto di escluderlo, è punito con la reclusione fino a tre anni.</a:t>
            </a:r>
          </a:p>
          <a:p>
            <a:pPr algn="just">
              <a:buNone/>
            </a:pPr>
            <a:r>
              <a:rPr lang="it-IT" sz="1800" dirty="0"/>
              <a:t> La pena è della reclusione da uno a cinque anni:</a:t>
            </a:r>
          </a:p>
          <a:p>
            <a:pPr algn="just">
              <a:buNone/>
            </a:pPr>
            <a:r>
              <a:rPr lang="it-IT" sz="1800" dirty="0"/>
              <a:t>1) se il fatto è commesso da un pubblico ufficiale o da un incaricato di un pubblico servizio, con abuso dei poteri o con violazione dei doveri inerenti alla funzione o al servizio, o da chi esercita anche abusivamente la professione di investigatore privato, o con abuso della qualità di operatore del sistema;</a:t>
            </a:r>
          </a:p>
          <a:p>
            <a:pPr algn="just">
              <a:buNone/>
            </a:pPr>
            <a:r>
              <a:rPr lang="it-IT" sz="1800" dirty="0"/>
              <a:t>2) se il colpevole per commettere il fatto usa violenza sulle cose o alle persone, ovvero se è palesemente armato;</a:t>
            </a:r>
          </a:p>
          <a:p>
            <a:pPr algn="just">
              <a:buNone/>
            </a:pPr>
            <a:r>
              <a:rPr lang="it-IT" sz="1800" dirty="0"/>
              <a:t>3) se dal fatto deriva la distruzione o il danneggiamento del sistema o l'interruzione totale o parziale del suo funzionamento ovvero la distruzione o il danneggiamento dei dati, delle informazioni o dei programmi in esso contenuti (2).</a:t>
            </a:r>
          </a:p>
          <a:p>
            <a:pPr algn="just">
              <a:buNone/>
            </a:pPr>
            <a:r>
              <a:rPr lang="it-IT" sz="1800" dirty="0"/>
              <a:t> Qualora i fatti di cui ai commi primo e secondo riguardino sistemi informatici o telematici di interesse militare o relativi all'ordine pubblico o alla sicurezza pubblica o alla sanità o alla protezione civile o comunque di interesse pubblico, la pena è, rispettivamente, della reclusione da uno a cinque anni e da tre a otto anni (2).</a:t>
            </a:r>
          </a:p>
          <a:p>
            <a:pPr algn="just">
              <a:buNone/>
            </a:pPr>
            <a:r>
              <a:rPr lang="it-IT" sz="1800" dirty="0"/>
              <a:t>Nel caso previsto dal primo comma il delitto è punibile a querela della persona offesa; negli altri casi si procede d'ufficio.</a:t>
            </a:r>
          </a:p>
        </p:txBody>
      </p:sp>
      <p:sp>
        <p:nvSpPr>
          <p:cNvPr id="4" name="Segnaposto piè di pagina 3"/>
          <p:cNvSpPr>
            <a:spLocks noGrp="1"/>
          </p:cNvSpPr>
          <p:nvPr>
            <p:ph type="ftr" sz="quarter" idx="11"/>
          </p:nvPr>
        </p:nvSpPr>
        <p:spPr/>
        <p:txBody>
          <a:bodyPr/>
          <a:lstStyle/>
          <a:p>
            <a:endParaRPr lang="fr-BE" dirty="0"/>
          </a:p>
        </p:txBody>
      </p:sp>
      <p:sp>
        <p:nvSpPr>
          <p:cNvPr id="2" name="Text Box 1"/>
          <p:cNvSpPr txBox="1"/>
          <p:nvPr/>
        </p:nvSpPr>
        <p:spPr>
          <a:xfrm>
            <a:off x="2543810" y="3061335"/>
            <a:ext cx="7957185" cy="368300"/>
          </a:xfrm>
          <a:prstGeom prst="rect">
            <a:avLst/>
          </a:prstGeom>
          <a:noFill/>
        </p:spPr>
        <p:txBody>
          <a:bodyPr wrap="square" rtlCol="0">
            <a:spAutoFit/>
          </a:bodyP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29310"/>
          </a:xfrm>
          <a:prstGeom prst="rect">
            <a:avLst/>
          </a:prstGeom>
        </p:spPr>
        <p:txBody>
          <a:bodyPr wrap="square">
            <a:spAutoFit/>
          </a:bodyPr>
          <a:lstStyle/>
          <a:p>
            <a:pPr algn="ctr"/>
            <a:r>
              <a:rPr lang="it-IT" sz="4800" dirty="0" smtClean="0">
                <a:solidFill>
                  <a:schemeClr val="bg1"/>
                </a:solidFill>
                <a:latin typeface="+mj-lt"/>
                <a:ea typeface="+mj-ea"/>
                <a:cs typeface="+mj-cs"/>
              </a:rPr>
              <a:t>Riserva di codice </a:t>
            </a:r>
            <a:endParaRPr lang="fr-BE" sz="4800" dirty="0">
              <a:solidFill>
                <a:schemeClr val="bg1"/>
              </a:solidFill>
              <a:latin typeface="+mj-lt"/>
              <a:ea typeface="+mj-ea"/>
              <a:cs typeface="+mj-cs"/>
            </a:endParaRPr>
          </a:p>
        </p:txBody>
      </p:sp>
      <p:sp>
        <p:nvSpPr>
          <p:cNvPr id="3" name="Segnaposto contenuto 2"/>
          <p:cNvSpPr>
            <a:spLocks noGrp="1"/>
          </p:cNvSpPr>
          <p:nvPr>
            <p:ph idx="1"/>
          </p:nvPr>
        </p:nvSpPr>
        <p:spPr>
          <a:xfrm>
            <a:off x="838200" y="1435100"/>
            <a:ext cx="10515600" cy="4927600"/>
          </a:xfrm>
        </p:spPr>
        <p:txBody>
          <a:bodyPr>
            <a:normAutofit lnSpcReduction="10000"/>
          </a:bodyPr>
          <a:lstStyle/>
          <a:p>
            <a:pPr marL="0" indent="0" algn="ctr">
              <a:buNone/>
            </a:pPr>
            <a:r>
              <a:rPr lang="it-IT" sz="2300" b="1" u="sng" dirty="0"/>
              <a:t>Decreto legislativo 1 marzo 2018, n. 21</a:t>
            </a:r>
          </a:p>
          <a:p>
            <a:pPr marL="0" indent="0" algn="ctr">
              <a:buNone/>
            </a:pPr>
            <a:r>
              <a:rPr lang="it-IT" sz="2300" b="1" i="1" dirty="0"/>
              <a:t>Delega della riserva di codice in materia penale</a:t>
            </a:r>
          </a:p>
          <a:p>
            <a:pPr marL="0" indent="0" algn="ctr">
              <a:buNone/>
            </a:pPr>
            <a:endParaRPr lang="it-IT" sz="2300" b="1" i="1" dirty="0"/>
          </a:p>
          <a:p>
            <a:pPr marL="0" indent="0" algn="ctr">
              <a:buNone/>
            </a:pPr>
            <a:r>
              <a:rPr lang="it-IT" sz="2300" b="1" i="1" dirty="0"/>
              <a:t>Art. 493-ter c.p.- Indebito utilizzo e falsificazione di carte di credito e di pagamento</a:t>
            </a:r>
          </a:p>
          <a:p>
            <a:pPr marL="0" indent="0" algn="just">
              <a:buNone/>
            </a:pPr>
            <a:r>
              <a:rPr lang="it-IT" sz="2100">
                <a:sym typeface="+mn-ea"/>
              </a:rPr>
              <a:t>Chiunque al fine di trarne profitto per sé o per altri, indebitamente utilizza, non essendone titolare, carte di credito o di pagamento, ovvero qualsiasi altro documento analogo che abiliti al prelievo di denaro contante o all'acquisto di beni o alla prestazione di servizi, è punito con la reclusione da uno a cinque anni e con la multa da 310 euro a 1.550 euro. Alla stessa pena soggiace chi, al fine di trarne profitto per sé o per altri, falsifica o altera carte di credito o di pagamento o qualsiasi altro documento analogo che abiliti al prelievo di denaro contante o all'acquisto di beni o alla prestazione di servizi, ovvero possiede, cede o acquisisce tali carte o documenti di provenienza illecita o comunque falsificati o alterati, nonché ordini di pagamento prodotti con essi.</a:t>
            </a:r>
          </a:p>
          <a:p>
            <a:pPr marL="0" indent="0" algn="ctr">
              <a:buNone/>
            </a:pPr>
            <a:endParaRPr lang="it-IT" sz="2100"/>
          </a:p>
          <a:p>
            <a:pPr marL="0" indent="0" algn="just">
              <a:buNone/>
            </a:pPr>
            <a:r>
              <a:rPr lang="it-IT" sz="2100" b="1" i="1" dirty="0"/>
              <a:t>Vedi pagamenti effettuati con carta bancomat clonata - Da riflettere su rapporti con 640-ter </a:t>
            </a:r>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1560830"/>
          </a:xfrm>
          <a:prstGeom prst="rect">
            <a:avLst/>
          </a:prstGeom>
        </p:spPr>
        <p:txBody>
          <a:bodyPr wrap="square">
            <a:spAutoFit/>
          </a:bodyPr>
          <a:lstStyle/>
          <a:p>
            <a:pPr algn="ctr"/>
            <a:r>
              <a:rPr lang="it-IT" altLang="fr-BE" sz="4800" dirty="0" smtClean="0">
                <a:solidFill>
                  <a:schemeClr val="bg1"/>
                </a:solidFill>
              </a:rPr>
              <a:t>Caso n. 3</a:t>
            </a:r>
          </a:p>
          <a:p>
            <a:pPr algn="ctr"/>
            <a:r>
              <a:rPr lang="it-IT" sz="4800" dirty="0" smtClean="0">
                <a:solidFill>
                  <a:schemeClr val="bg1"/>
                </a:solidFill>
                <a:latin typeface="+mj-lt"/>
                <a:ea typeface="+mj-ea"/>
                <a:cs typeface="+mj-cs"/>
              </a:rPr>
              <a:t>lo slide</a:t>
            </a:r>
            <a:endParaRPr lang="fr-BE" sz="4800" dirty="0">
              <a:solidFill>
                <a:schemeClr val="bg1"/>
              </a:solidFill>
              <a:latin typeface="+mj-lt"/>
              <a:ea typeface="+mj-ea"/>
              <a:cs typeface="+mj-cs"/>
            </a:endParaRPr>
          </a:p>
        </p:txBody>
      </p:sp>
      <p:sp>
        <p:nvSpPr>
          <p:cNvPr id="3" name="Segnaposto contenuto 2"/>
          <p:cNvSpPr>
            <a:spLocks noGrp="1"/>
          </p:cNvSpPr>
          <p:nvPr>
            <p:ph idx="1"/>
          </p:nvPr>
        </p:nvSpPr>
        <p:spPr>
          <a:xfrm>
            <a:off x="764275" y="1132764"/>
            <a:ext cx="10589525" cy="5229936"/>
          </a:xfrm>
        </p:spPr>
        <p:txBody>
          <a:bodyPr>
            <a:normAutofit fontScale="90000" lnSpcReduction="10000"/>
          </a:bodyPr>
          <a:lstStyle/>
          <a:p>
            <a:pPr algn="just">
              <a:buNone/>
            </a:pPr>
            <a:r>
              <a:rPr lang="it-IT" sz="2700" dirty="0"/>
              <a:t>Tizio collocava presso il suo esercizio pubblico due </a:t>
            </a:r>
            <a:r>
              <a:rPr lang="it-IT" sz="2700" i="1" dirty="0"/>
              <a:t>slot machines</a:t>
            </a:r>
            <a:r>
              <a:rPr lang="it-IT" sz="2700" dirty="0"/>
              <a:t> e due apparecchi per il gioco elettronico.</a:t>
            </a:r>
          </a:p>
          <a:p>
            <a:pPr algn="just">
              <a:buNone/>
            </a:pPr>
            <a:r>
              <a:rPr lang="it-IT" sz="2700" dirty="0"/>
              <a:t>Mentre le prime debbono operare in collegamento telematico con l'Agenzia dei Monopoli, per consentire il computo degli importi dovuti a titolo di tassa (13,5%) e la regolarità di quanto erogato come vincita (75%), i secondi sono di proprietà del privato acquirente e per essere collocati in un pubblico esercizio è necessario che gli stessi vengano denunciati all'autorità competente, nonché che vengano versate le relative imposte.</a:t>
            </a:r>
          </a:p>
          <a:p>
            <a:pPr algn="just">
              <a:buNone/>
            </a:pPr>
            <a:r>
              <a:rPr lang="it-IT" sz="2700" dirty="0"/>
              <a:t>A seguito di controllo da parte della Guardia di Finanza si veniva a scoprire che su entrame le </a:t>
            </a:r>
            <a:r>
              <a:rPr lang="it-IT" sz="2700" i="1" dirty="0"/>
              <a:t>slot-machines</a:t>
            </a:r>
            <a:r>
              <a:rPr lang="it-IT" sz="2700" dirty="0"/>
              <a:t> era stato installato un apparecchio finalizzato a ridurre il numero delle giocate comunicate dal sistema telematico all'Agenzia dei Monopoli. Si scopriva inoltre che nei giochi elettronici era stata occultata una seconda scheda che permetteva di trasformarli in giochi d'azzardo con la semplice digitazione di un codice su un terminale collegato agli apparecchi. Da quest'ultimo, quindi, attraverso comando manuale, la macchina poteva operare in via alternativa come gioco di intrattenimeno o d'azzado. </a:t>
            </a:r>
          </a:p>
          <a:p>
            <a:pPr>
              <a:buNone/>
            </a:pPr>
            <a:endParaRPr lang="it-IT" dirty="0"/>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lgn="just">
              <a:buNone/>
            </a:pPr>
            <a:endParaRPr lang="it-IT" sz="2000"/>
          </a:p>
        </p:txBody>
      </p:sp>
      <p:sp>
        <p:nvSpPr>
          <p:cNvPr id="4" name="Segnaposto piè di pagina 3"/>
          <p:cNvSpPr>
            <a:spLocks noGrp="1"/>
          </p:cNvSpPr>
          <p:nvPr>
            <p:ph type="ftr" sz="quarter" idx="11"/>
          </p:nvPr>
        </p:nvSpPr>
        <p:spPr/>
        <p:txBody>
          <a:bodyPr/>
          <a:lstStyle/>
          <a:p>
            <a:r>
              <a:rPr lang="fr-BE" smtClean="0"/>
              <a:t>Lab_Usura_2016</a:t>
            </a:r>
            <a:endParaRPr lang="fr-B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piè di pagina 3"/>
          <p:cNvSpPr>
            <a:spLocks noGrp="1"/>
          </p:cNvSpPr>
          <p:nvPr>
            <p:ph type="ftr" sz="quarter" idx="11"/>
          </p:nvPr>
        </p:nvSpPr>
        <p:spPr/>
        <p:txBody>
          <a:bodyPr/>
          <a:lstStyle/>
          <a:p>
            <a:r>
              <a:rPr lang="fr-BE" smtClean="0"/>
              <a:t>Lab_Usura_2016</a:t>
            </a:r>
            <a:endParaRPr lang="fr-B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piè di pagina 3"/>
          <p:cNvSpPr>
            <a:spLocks noGrp="1"/>
          </p:cNvSpPr>
          <p:nvPr>
            <p:ph type="ftr" sz="quarter" idx="11"/>
          </p:nvPr>
        </p:nvSpPr>
        <p:spPr/>
        <p:txBody>
          <a:bodyPr/>
          <a:lstStyle/>
          <a:p>
            <a:r>
              <a:rPr lang="fr-BE" smtClean="0"/>
              <a:t>Lab_Usura_2016</a:t>
            </a:r>
            <a:endParaRPr lang="fr-B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29310"/>
          </a:xfrm>
          <a:prstGeom prst="rect">
            <a:avLst/>
          </a:prstGeom>
        </p:spPr>
        <p:txBody>
          <a:bodyPr wrap="square">
            <a:spAutoFit/>
          </a:bodyPr>
          <a:lstStyle/>
          <a:p>
            <a:pPr algn="ctr"/>
            <a:r>
              <a:rPr lang="fr-BE" sz="4800" dirty="0" err="1" smtClean="0">
                <a:solidFill>
                  <a:schemeClr val="bg1"/>
                </a:solidFill>
                <a:latin typeface="+mj-lt"/>
                <a:ea typeface="+mj-ea"/>
                <a:cs typeface="+mj-cs"/>
              </a:rPr>
              <a:t>Pr</a:t>
            </a:r>
            <a:r>
              <a:rPr lang="it-IT" altLang="fr-BE" sz="4800" dirty="0" err="1" smtClean="0">
                <a:solidFill>
                  <a:schemeClr val="bg1"/>
                </a:solidFill>
                <a:latin typeface="+mj-lt"/>
                <a:ea typeface="+mj-ea"/>
                <a:cs typeface="+mj-cs"/>
              </a:rPr>
              <a:t>emessa</a:t>
            </a:r>
            <a:endParaRPr lang="fr-BE" sz="4800" dirty="0">
              <a:solidFill>
                <a:schemeClr val="bg1"/>
              </a:solidFill>
              <a:latin typeface="+mj-lt"/>
              <a:ea typeface="+mj-ea"/>
              <a:cs typeface="+mj-cs"/>
            </a:endParaRPr>
          </a:p>
        </p:txBody>
      </p:sp>
      <p:sp>
        <p:nvSpPr>
          <p:cNvPr id="3" name="Segnaposto contenuto 2"/>
          <p:cNvSpPr>
            <a:spLocks noGrp="1"/>
          </p:cNvSpPr>
          <p:nvPr>
            <p:ph sz="half" idx="1"/>
          </p:nvPr>
        </p:nvSpPr>
        <p:spPr>
          <a:xfrm>
            <a:off x="1298575" y="1876425"/>
            <a:ext cx="4887595" cy="4300855"/>
          </a:xfrm>
        </p:spPr>
        <p:txBody>
          <a:bodyPr>
            <a:normAutofit fontScale="97500" lnSpcReduction="10000"/>
          </a:bodyPr>
          <a:lstStyle/>
          <a:p>
            <a:pPr algn="just">
              <a:buFont typeface="Wingdings" panose="05000000000000000000" pitchFamily="2" charset="2"/>
              <a:buChar char="ü"/>
            </a:pPr>
            <a:r>
              <a:rPr lang="it-IT" dirty="0" smtClean="0"/>
              <a:t> Interconnessione e smaterializzazione</a:t>
            </a:r>
          </a:p>
          <a:p>
            <a:pPr algn="just">
              <a:buFont typeface="Wingdings" panose="05000000000000000000" pitchFamily="2" charset="2"/>
              <a:buChar char="ü"/>
            </a:pPr>
            <a:r>
              <a:rPr lang="it-IT" dirty="0" smtClean="0"/>
              <a:t> Rapidità degli scambi e delle transazioni</a:t>
            </a:r>
          </a:p>
          <a:p>
            <a:pPr algn="just">
              <a:buFont typeface="Wingdings" panose="05000000000000000000" pitchFamily="2" charset="2"/>
              <a:buChar char="ü"/>
            </a:pPr>
            <a:r>
              <a:rPr lang="it-IT" dirty="0" smtClean="0"/>
              <a:t> Scienza penale integrata</a:t>
            </a:r>
          </a:p>
          <a:p>
            <a:pPr algn="just">
              <a:buFont typeface="Wingdings" panose="05000000000000000000" pitchFamily="2" charset="2"/>
              <a:buChar char="ü"/>
            </a:pPr>
            <a:r>
              <a:rPr lang="it-IT" dirty="0" smtClean="0"/>
              <a:t> Ribaltamento del rapporto regola-eccezione</a:t>
            </a:r>
          </a:p>
          <a:p>
            <a:pPr algn="just">
              <a:buFont typeface="Wingdings" panose="05000000000000000000" pitchFamily="2" charset="2"/>
              <a:buChar char="ü"/>
            </a:pPr>
            <a:r>
              <a:rPr lang="it-IT" dirty="0" smtClean="0">
                <a:sym typeface="+mn-ea"/>
              </a:rPr>
              <a:t>Distinzione tra reati informatici in senso stretto e in senso lato </a:t>
            </a:r>
          </a:p>
          <a:p>
            <a:pPr algn="just">
              <a:buFont typeface="Wingdings" panose="05000000000000000000" pitchFamily="2" charset="2"/>
              <a:buChar char="ü"/>
            </a:pPr>
            <a:r>
              <a:rPr lang="it-IT" dirty="0" smtClean="0">
                <a:sym typeface="+mn-ea"/>
              </a:rPr>
              <a:t>Metamorfosi del bene giuridico</a:t>
            </a:r>
            <a:endParaRPr lang="it-IT" dirty="0" smtClean="0"/>
          </a:p>
          <a:p>
            <a:pPr marL="0" indent="0" algn="just">
              <a:buFont typeface="Wingdings" panose="05000000000000000000" pitchFamily="2" charset="2"/>
              <a:buNone/>
            </a:pPr>
            <a:endParaRPr lang="it-IT" dirty="0" smtClean="0"/>
          </a:p>
          <a:p>
            <a:pPr marL="0" indent="0" algn="just">
              <a:buFont typeface="Wingdings" panose="05000000000000000000" pitchFamily="2" charset="2"/>
              <a:buNone/>
            </a:pPr>
            <a:endParaRPr lang="it-IT" dirty="0" smtClean="0"/>
          </a:p>
          <a:p>
            <a:pPr>
              <a:buNone/>
            </a:pPr>
            <a:endParaRPr lang="it-IT" dirty="0" smtClean="0"/>
          </a:p>
          <a:p>
            <a:pPr>
              <a:buNone/>
            </a:pPr>
            <a:endParaRPr lang="it-IT" b="1" dirty="0" smtClean="0"/>
          </a:p>
        </p:txBody>
      </p:sp>
      <p:pic>
        <p:nvPicPr>
          <p:cNvPr id="2" name="Content Placeholder 1"/>
          <p:cNvPicPr>
            <a:picLocks noGrp="1" noChangeAspect="1"/>
          </p:cNvPicPr>
          <p:nvPr>
            <p:ph sz="half" idx="2"/>
          </p:nvPr>
        </p:nvPicPr>
        <p:blipFill>
          <a:blip r:embed="rId4"/>
          <a:stretch>
            <a:fillRect/>
          </a:stretch>
        </p:blipFill>
        <p:spPr>
          <a:xfrm>
            <a:off x="7491730" y="2504440"/>
            <a:ext cx="4361815" cy="245491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piè di pagina 3"/>
          <p:cNvSpPr>
            <a:spLocks noGrp="1"/>
          </p:cNvSpPr>
          <p:nvPr>
            <p:ph type="ftr" sz="quarter" idx="11"/>
          </p:nvPr>
        </p:nvSpPr>
        <p:spPr/>
        <p:txBody>
          <a:bodyPr/>
          <a:lstStyle/>
          <a:p>
            <a:r>
              <a:rPr lang="fr-BE" smtClean="0"/>
              <a:t>Lab_Usura_2016</a:t>
            </a:r>
            <a:endParaRPr lang="fr-B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piè di pagina 3"/>
          <p:cNvSpPr>
            <a:spLocks noGrp="1"/>
          </p:cNvSpPr>
          <p:nvPr>
            <p:ph type="ftr" sz="quarter" idx="11"/>
          </p:nvPr>
        </p:nvSpPr>
        <p:spPr/>
        <p:txBody>
          <a:bodyPr/>
          <a:lstStyle/>
          <a:p>
            <a:r>
              <a:rPr lang="fr-BE" smtClean="0"/>
              <a:t>Lab_Usura_2016</a:t>
            </a:r>
            <a:endParaRPr lang="fr-B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piè di pagina 3"/>
          <p:cNvSpPr>
            <a:spLocks noGrp="1"/>
          </p:cNvSpPr>
          <p:nvPr>
            <p:ph type="ftr" sz="quarter" idx="11"/>
          </p:nvPr>
        </p:nvSpPr>
        <p:spPr/>
        <p:txBody>
          <a:bodyPr/>
          <a:lstStyle/>
          <a:p>
            <a:r>
              <a:rPr lang="fr-BE" smtClean="0"/>
              <a:t>Lab_Usura_2016</a:t>
            </a:r>
            <a:endParaRPr lang="fr-B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5576" y="5594350"/>
            <a:ext cx="12192000" cy="762000"/>
          </a:xfrm>
          <a:prstGeom prst="rect">
            <a:avLst/>
          </a:prstGeom>
        </p:spPr>
      </p:pic>
      <p:sp>
        <p:nvSpPr>
          <p:cNvPr id="11" name="Rectangle 10"/>
          <p:cNvSpPr/>
          <p:nvPr/>
        </p:nvSpPr>
        <p:spPr>
          <a:xfrm>
            <a:off x="0" y="-59815"/>
            <a:ext cx="12192000" cy="769441"/>
          </a:xfrm>
          <a:prstGeom prst="rect">
            <a:avLst/>
          </a:prstGeom>
        </p:spPr>
        <p:txBody>
          <a:bodyPr wrap="square">
            <a:spAutoFit/>
          </a:bodyPr>
          <a:lstStyle/>
          <a:p>
            <a:pPr algn="ctr"/>
            <a:r>
              <a:rPr lang="it-IT" sz="4400" dirty="0" smtClean="0">
                <a:solidFill>
                  <a:schemeClr val="bg1"/>
                </a:solidFill>
                <a:latin typeface="+mj-lt"/>
                <a:ea typeface="+mj-ea"/>
                <a:cs typeface="+mj-cs"/>
              </a:rPr>
              <a:t>Punibilità dell’usura sopravvenuta</a:t>
            </a:r>
            <a:endParaRPr lang="fr-BE" sz="4400" dirty="0">
              <a:solidFill>
                <a:schemeClr val="bg1"/>
              </a:solidFill>
              <a:latin typeface="+mj-lt"/>
              <a:ea typeface="+mj-ea"/>
              <a:cs typeface="+mj-cs"/>
            </a:endParaRPr>
          </a:p>
        </p:txBody>
      </p:sp>
      <p:sp>
        <p:nvSpPr>
          <p:cNvPr id="3" name="Segnaposto contenuto 2"/>
          <p:cNvSpPr>
            <a:spLocks noGrp="1"/>
          </p:cNvSpPr>
          <p:nvPr>
            <p:ph idx="1"/>
          </p:nvPr>
        </p:nvSpPr>
        <p:spPr>
          <a:xfrm>
            <a:off x="846160" y="1282890"/>
            <a:ext cx="10507639" cy="5079810"/>
          </a:xfrm>
        </p:spPr>
        <p:txBody>
          <a:bodyPr>
            <a:normAutofit/>
          </a:bodyPr>
          <a:lstStyle/>
          <a:p>
            <a:pPr algn="just">
              <a:buNone/>
            </a:pPr>
            <a:endParaRPr lang="it-IT" sz="2000" dirty="0" smtClean="0"/>
          </a:p>
          <a:p>
            <a:pPr algn="just">
              <a:buNone/>
            </a:pPr>
            <a:endParaRPr lang="it-IT" sz="2000" dirty="0" smtClean="0"/>
          </a:p>
          <a:p>
            <a:pPr algn="just">
              <a:buNone/>
            </a:pPr>
            <a:endParaRPr lang="it-IT" sz="2000" dirty="0" smtClean="0"/>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30997"/>
          </a:xfrm>
          <a:prstGeom prst="rect">
            <a:avLst/>
          </a:prstGeom>
        </p:spPr>
        <p:txBody>
          <a:bodyPr wrap="square">
            <a:spAutoFit/>
          </a:bodyPr>
          <a:lstStyle/>
          <a:p>
            <a:pPr algn="ctr"/>
            <a:r>
              <a:rPr lang="it-IT" sz="4800" dirty="0" smtClean="0">
                <a:solidFill>
                  <a:schemeClr val="bg1"/>
                </a:solidFill>
                <a:latin typeface="+mj-lt"/>
                <a:ea typeface="+mj-ea"/>
                <a:cs typeface="+mj-cs"/>
              </a:rPr>
              <a:t>Titolo slide</a:t>
            </a:r>
            <a:endParaRPr lang="fr-BE" sz="4800" dirty="0">
              <a:solidFill>
                <a:schemeClr val="bg1"/>
              </a:solidFill>
              <a:latin typeface="+mj-lt"/>
              <a:ea typeface="+mj-ea"/>
              <a:cs typeface="+mj-cs"/>
            </a:endParaRPr>
          </a:p>
        </p:txBody>
      </p:sp>
      <p:sp>
        <p:nvSpPr>
          <p:cNvPr id="3" name="Segnaposto contenuto 2"/>
          <p:cNvSpPr>
            <a:spLocks noGrp="1"/>
          </p:cNvSpPr>
          <p:nvPr>
            <p:ph idx="1"/>
          </p:nvPr>
        </p:nvSpPr>
        <p:spPr>
          <a:xfrm>
            <a:off x="838200" y="1435100"/>
            <a:ext cx="10515600" cy="4927600"/>
          </a:xfrm>
        </p:spPr>
        <p:txBody>
          <a:bodyPr/>
          <a:lstStyle/>
          <a:p>
            <a:endParaRPr lang="it-IT" dirty="0"/>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30997"/>
          </a:xfrm>
          <a:prstGeom prst="rect">
            <a:avLst/>
          </a:prstGeom>
        </p:spPr>
        <p:txBody>
          <a:bodyPr wrap="square">
            <a:spAutoFit/>
          </a:bodyPr>
          <a:lstStyle/>
          <a:p>
            <a:pPr algn="ctr"/>
            <a:r>
              <a:rPr lang="it-IT" sz="4800" dirty="0" smtClean="0">
                <a:solidFill>
                  <a:schemeClr val="bg1"/>
                </a:solidFill>
                <a:latin typeface="+mj-lt"/>
                <a:ea typeface="+mj-ea"/>
                <a:cs typeface="+mj-cs"/>
              </a:rPr>
              <a:t>Titolo slide</a:t>
            </a:r>
            <a:endParaRPr lang="fr-BE" sz="4800" dirty="0">
              <a:solidFill>
                <a:schemeClr val="bg1"/>
              </a:solidFill>
              <a:latin typeface="+mj-lt"/>
              <a:ea typeface="+mj-ea"/>
              <a:cs typeface="+mj-cs"/>
            </a:endParaRPr>
          </a:p>
        </p:txBody>
      </p:sp>
      <p:sp>
        <p:nvSpPr>
          <p:cNvPr id="3" name="Segnaposto contenuto 2"/>
          <p:cNvSpPr>
            <a:spLocks noGrp="1"/>
          </p:cNvSpPr>
          <p:nvPr>
            <p:ph idx="1"/>
          </p:nvPr>
        </p:nvSpPr>
        <p:spPr>
          <a:xfrm>
            <a:off x="838200" y="1435100"/>
            <a:ext cx="10515600" cy="4927600"/>
          </a:xfrm>
        </p:spPr>
        <p:txBody>
          <a:bodyPr/>
          <a:lstStyle/>
          <a:p>
            <a:endParaRPr lang="it-IT" dirty="0"/>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30997"/>
          </a:xfrm>
          <a:prstGeom prst="rect">
            <a:avLst/>
          </a:prstGeom>
        </p:spPr>
        <p:txBody>
          <a:bodyPr wrap="square">
            <a:spAutoFit/>
          </a:bodyPr>
          <a:lstStyle/>
          <a:p>
            <a:pPr algn="ctr"/>
            <a:r>
              <a:rPr lang="it-IT" sz="4800" dirty="0" smtClean="0">
                <a:solidFill>
                  <a:schemeClr val="bg1"/>
                </a:solidFill>
                <a:latin typeface="+mj-lt"/>
                <a:ea typeface="+mj-ea"/>
                <a:cs typeface="+mj-cs"/>
              </a:rPr>
              <a:t>Titolo slide</a:t>
            </a:r>
            <a:endParaRPr lang="fr-BE" sz="4800" dirty="0">
              <a:solidFill>
                <a:schemeClr val="bg1"/>
              </a:solidFill>
              <a:latin typeface="+mj-lt"/>
              <a:ea typeface="+mj-ea"/>
              <a:cs typeface="+mj-cs"/>
            </a:endParaRPr>
          </a:p>
        </p:txBody>
      </p:sp>
      <p:sp>
        <p:nvSpPr>
          <p:cNvPr id="3" name="Segnaposto contenuto 2"/>
          <p:cNvSpPr>
            <a:spLocks noGrp="1"/>
          </p:cNvSpPr>
          <p:nvPr>
            <p:ph idx="1"/>
          </p:nvPr>
        </p:nvSpPr>
        <p:spPr>
          <a:xfrm>
            <a:off x="838200" y="1435100"/>
            <a:ext cx="10515600" cy="4927600"/>
          </a:xfrm>
        </p:spPr>
        <p:txBody>
          <a:bodyPr/>
          <a:lstStyle/>
          <a:p>
            <a:endParaRPr lang="it-IT" dirty="0"/>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30997"/>
          </a:xfrm>
          <a:prstGeom prst="rect">
            <a:avLst/>
          </a:prstGeom>
        </p:spPr>
        <p:txBody>
          <a:bodyPr wrap="square">
            <a:spAutoFit/>
          </a:bodyPr>
          <a:lstStyle/>
          <a:p>
            <a:pPr algn="ctr"/>
            <a:r>
              <a:rPr lang="it-IT" sz="4800" dirty="0" smtClean="0">
                <a:solidFill>
                  <a:schemeClr val="bg1"/>
                </a:solidFill>
                <a:latin typeface="+mj-lt"/>
                <a:ea typeface="+mj-ea"/>
                <a:cs typeface="+mj-cs"/>
              </a:rPr>
              <a:t>Titolo slide</a:t>
            </a:r>
            <a:endParaRPr lang="fr-BE" sz="4800" dirty="0">
              <a:solidFill>
                <a:schemeClr val="bg1"/>
              </a:solidFill>
              <a:latin typeface="+mj-lt"/>
              <a:ea typeface="+mj-ea"/>
              <a:cs typeface="+mj-cs"/>
            </a:endParaRPr>
          </a:p>
        </p:txBody>
      </p:sp>
      <p:sp>
        <p:nvSpPr>
          <p:cNvPr id="3" name="Segnaposto contenuto 2"/>
          <p:cNvSpPr>
            <a:spLocks noGrp="1"/>
          </p:cNvSpPr>
          <p:nvPr>
            <p:ph idx="1"/>
          </p:nvPr>
        </p:nvSpPr>
        <p:spPr>
          <a:xfrm>
            <a:off x="838200" y="1435100"/>
            <a:ext cx="10515600" cy="4927600"/>
          </a:xfrm>
        </p:spPr>
        <p:txBody>
          <a:bodyPr/>
          <a:lstStyle/>
          <a:p>
            <a:endParaRPr lang="it-IT" dirty="0"/>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30997"/>
          </a:xfrm>
          <a:prstGeom prst="rect">
            <a:avLst/>
          </a:prstGeom>
        </p:spPr>
        <p:txBody>
          <a:bodyPr wrap="square">
            <a:spAutoFit/>
          </a:bodyPr>
          <a:lstStyle/>
          <a:p>
            <a:pPr algn="ctr"/>
            <a:r>
              <a:rPr lang="it-IT" sz="4800" dirty="0" smtClean="0">
                <a:solidFill>
                  <a:schemeClr val="bg1"/>
                </a:solidFill>
                <a:latin typeface="+mj-lt"/>
                <a:ea typeface="+mj-ea"/>
                <a:cs typeface="+mj-cs"/>
              </a:rPr>
              <a:t>Titolo slide</a:t>
            </a:r>
            <a:endParaRPr lang="fr-BE" sz="4800" dirty="0">
              <a:solidFill>
                <a:schemeClr val="bg1"/>
              </a:solidFill>
              <a:latin typeface="+mj-lt"/>
              <a:ea typeface="+mj-ea"/>
              <a:cs typeface="+mj-cs"/>
            </a:endParaRPr>
          </a:p>
        </p:txBody>
      </p:sp>
      <p:sp>
        <p:nvSpPr>
          <p:cNvPr id="3" name="Segnaposto contenuto 2"/>
          <p:cNvSpPr>
            <a:spLocks noGrp="1"/>
          </p:cNvSpPr>
          <p:nvPr>
            <p:ph idx="1"/>
          </p:nvPr>
        </p:nvSpPr>
        <p:spPr>
          <a:xfrm>
            <a:off x="838200" y="1435100"/>
            <a:ext cx="10515600" cy="4927600"/>
          </a:xfrm>
        </p:spPr>
        <p:txBody>
          <a:bodyPr/>
          <a:lstStyle/>
          <a:p>
            <a:endParaRPr lang="it-IT" dirty="0"/>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30997"/>
          </a:xfrm>
          <a:prstGeom prst="rect">
            <a:avLst/>
          </a:prstGeom>
        </p:spPr>
        <p:txBody>
          <a:bodyPr wrap="square">
            <a:spAutoFit/>
          </a:bodyPr>
          <a:lstStyle/>
          <a:p>
            <a:pPr algn="ctr"/>
            <a:r>
              <a:rPr lang="it-IT" sz="4800" dirty="0" smtClean="0">
                <a:solidFill>
                  <a:schemeClr val="bg1"/>
                </a:solidFill>
                <a:latin typeface="+mj-lt"/>
                <a:ea typeface="+mj-ea"/>
                <a:cs typeface="+mj-cs"/>
              </a:rPr>
              <a:t>Titolo slide</a:t>
            </a:r>
            <a:endParaRPr lang="fr-BE" sz="4800" dirty="0">
              <a:solidFill>
                <a:schemeClr val="bg1"/>
              </a:solidFill>
              <a:latin typeface="+mj-lt"/>
              <a:ea typeface="+mj-ea"/>
              <a:cs typeface="+mj-cs"/>
            </a:endParaRPr>
          </a:p>
        </p:txBody>
      </p:sp>
      <p:sp>
        <p:nvSpPr>
          <p:cNvPr id="3" name="Segnaposto contenuto 2"/>
          <p:cNvSpPr>
            <a:spLocks noGrp="1"/>
          </p:cNvSpPr>
          <p:nvPr>
            <p:ph idx="1"/>
          </p:nvPr>
        </p:nvSpPr>
        <p:spPr>
          <a:xfrm>
            <a:off x="838200" y="1435100"/>
            <a:ext cx="10515600" cy="4927600"/>
          </a:xfrm>
        </p:spPr>
        <p:txBody>
          <a:bodyPr/>
          <a:lstStyle/>
          <a:p>
            <a:endParaRPr lang="it-IT" dirty="0"/>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9815"/>
            <a:ext cx="12192000" cy="830997"/>
          </a:xfrm>
          <a:prstGeom prst="rect">
            <a:avLst/>
          </a:prstGeom>
        </p:spPr>
        <p:txBody>
          <a:bodyPr wrap="square">
            <a:spAutoFit/>
          </a:bodyPr>
          <a:lstStyle/>
          <a:p>
            <a:pPr algn="ctr"/>
            <a:r>
              <a:rPr lang="it-IT" sz="4800" dirty="0" smtClean="0">
                <a:solidFill>
                  <a:schemeClr val="bg1"/>
                </a:solidFill>
                <a:latin typeface="+mj-lt"/>
                <a:ea typeface="+mj-ea"/>
                <a:cs typeface="+mj-cs"/>
              </a:rPr>
              <a:t>Titolo slide</a:t>
            </a:r>
            <a:endParaRPr lang="fr-BE" sz="4800" dirty="0">
              <a:solidFill>
                <a:schemeClr val="bg1"/>
              </a:solidFill>
              <a:latin typeface="+mj-lt"/>
              <a:ea typeface="+mj-ea"/>
              <a:cs typeface="+mj-cs"/>
            </a:endParaRPr>
          </a:p>
        </p:txBody>
      </p:sp>
      <p:sp>
        <p:nvSpPr>
          <p:cNvPr id="4" name="Segnaposto contenuto 3"/>
          <p:cNvSpPr>
            <a:spLocks noGrp="1"/>
          </p:cNvSpPr>
          <p:nvPr>
            <p:ph sz="half" idx="1"/>
          </p:nvPr>
        </p:nvSpPr>
        <p:spPr>
          <a:xfrm>
            <a:off x="838200" y="1337310"/>
            <a:ext cx="10691495" cy="5008880"/>
          </a:xfrm>
        </p:spPr>
        <p:txBody>
          <a:bodyPr>
            <a:normAutofit fontScale="90000" lnSpcReduction="20000"/>
          </a:bodyPr>
          <a:lstStyle/>
          <a:p>
            <a:pPr marL="0" indent="0" algn="just">
              <a:buNone/>
            </a:pPr>
            <a:r>
              <a:rPr lang="it-IT" i="1" dirty="0"/>
              <a:t>Mario Rossi poneva in vendita sul sito di e-commerce E-Bay un telefono cellulare modello I-Phone 7 al prezzo di euro 300,00.</a:t>
            </a:r>
          </a:p>
          <a:p>
            <a:pPr marL="0" indent="0" algn="just">
              <a:buNone/>
            </a:pPr>
            <a:r>
              <a:rPr lang="it-IT" i="1" dirty="0"/>
              <a:t>Federico Bianchi, interessato all'acquisto, prendeva contatti con il venditore attraverso il numero di cellulare indicato sul sito e riceveva un messaggio Whatsapp con la foto della tessera sanitaria e la carta postepay n. ............. da ricaricare con l'importo di euro 300,00.</a:t>
            </a:r>
          </a:p>
          <a:p>
            <a:pPr marL="0" indent="0" algn="just">
              <a:buNone/>
            </a:pPr>
            <a:r>
              <a:rPr lang="it-IT" i="1" dirty="0"/>
              <a:t>Il Bianchi provvedeva al pagamento recandosi presso la Cassa Rurale di Trento ma il cellulare non veniva a lui inviato, ragione per cui si determinava a sporgere querela presso la stazione dei CC di Trento, suo luogo di residenza.</a:t>
            </a:r>
          </a:p>
          <a:p>
            <a:pPr marL="0" indent="0" algn="just">
              <a:buNone/>
            </a:pPr>
            <a:r>
              <a:rPr lang="it-IT" i="1" dirty="0"/>
              <a:t>Dalle indagini emergeva che la carta postepay non era collegata ad alcun conto corrente, che era stata attivata a Taranto, che l'utenza era intestata a tale Ettore Giallo, così come la tessera sanitaria - soggetto risultato deceduto l'anno precedente.</a:t>
            </a:r>
          </a:p>
          <a:p>
            <a:pPr marL="0" indent="0" algn="just">
              <a:buNone/>
            </a:pPr>
            <a:r>
              <a:rPr lang="it-IT" i="1" dirty="0"/>
              <a:t>I ROS risalivano all'indirizzo IP di tale Mario Rossi, residente ad Ancona, e verificavano che svariati annunci collegati alla medesima utenza telefonica erano stati postati proprio dal PC del Rossi.</a:t>
            </a:r>
          </a:p>
          <a:p>
            <a:pPr marL="0" indent="0" algn="just">
              <a:buNone/>
            </a:pPr>
            <a:endParaRPr lang="it-IT" i="1" dirty="0"/>
          </a:p>
        </p:txBody>
      </p:sp>
      <p:sp>
        <p:nvSpPr>
          <p:cNvPr id="5" name="Segnaposto contenuto 4"/>
          <p:cNvSpPr>
            <a:spLocks noGrp="1"/>
          </p:cNvSpPr>
          <p:nvPr>
            <p:ph sz="half" idx="2"/>
          </p:nvPr>
        </p:nvSpPr>
        <p:spPr>
          <a:xfrm flipH="1">
            <a:off x="11353799" y="1320800"/>
            <a:ext cx="45719" cy="5041900"/>
          </a:xfrm>
        </p:spPr>
        <p:txBody>
          <a:bodyPr>
            <a:normAutofit/>
          </a:bodyPr>
          <a:lstStyle/>
          <a:p>
            <a:endParaRPr lang="it-IT" dirty="0" smtClean="0"/>
          </a:p>
          <a:p>
            <a:pPr>
              <a:buNone/>
            </a:pPr>
            <a:endParaRPr lang="it-IT" dirty="0"/>
          </a:p>
        </p:txBody>
      </p:sp>
      <p:sp>
        <p:nvSpPr>
          <p:cNvPr id="6" name="Segnaposto piè di pagina 5"/>
          <p:cNvSpPr>
            <a:spLocks noGrp="1"/>
          </p:cNvSpPr>
          <p:nvPr>
            <p:ph type="ftr" sz="quarter" idx="11"/>
          </p:nvPr>
        </p:nvSpPr>
        <p:spPr/>
        <p:txBody>
          <a:bodyPr/>
          <a:lstStyle/>
          <a:p>
            <a:endParaRPr lang="fr-BE" dirty="0"/>
          </a:p>
        </p:txBody>
      </p:sp>
      <p:pic>
        <p:nvPicPr>
          <p:cNvPr id="9" name="Immagine 8"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2" name="Rectangle 10"/>
          <p:cNvSpPr/>
          <p:nvPr/>
        </p:nvSpPr>
        <p:spPr>
          <a:xfrm>
            <a:off x="0" y="-63500"/>
            <a:ext cx="12192000" cy="829310"/>
          </a:xfrm>
          <a:prstGeom prst="rect">
            <a:avLst/>
          </a:prstGeom>
        </p:spPr>
        <p:txBody>
          <a:bodyPr wrap="square">
            <a:spAutoFit/>
          </a:bodyPr>
          <a:lstStyle/>
          <a:p>
            <a:pPr algn="ctr"/>
            <a:r>
              <a:rPr lang="it-IT" altLang="fr-BE" sz="4800" dirty="0">
                <a:solidFill>
                  <a:schemeClr val="bg1"/>
                </a:solidFill>
                <a:latin typeface="+mj-lt"/>
                <a:ea typeface="+mj-ea"/>
                <a:cs typeface="+mj-cs"/>
              </a:rPr>
              <a:t>Caso n. 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30997"/>
          </a:xfrm>
          <a:prstGeom prst="rect">
            <a:avLst/>
          </a:prstGeom>
        </p:spPr>
        <p:txBody>
          <a:bodyPr wrap="square">
            <a:spAutoFit/>
          </a:bodyPr>
          <a:lstStyle/>
          <a:p>
            <a:pPr algn="ctr"/>
            <a:r>
              <a:rPr lang="it-IT" sz="4800" dirty="0" smtClean="0">
                <a:solidFill>
                  <a:schemeClr val="bg1"/>
                </a:solidFill>
                <a:latin typeface="+mj-lt"/>
                <a:ea typeface="+mj-ea"/>
                <a:cs typeface="+mj-cs"/>
              </a:rPr>
              <a:t>Titolo slide</a:t>
            </a:r>
            <a:endParaRPr lang="fr-BE" sz="4800" dirty="0">
              <a:solidFill>
                <a:schemeClr val="bg1"/>
              </a:solidFill>
              <a:latin typeface="+mj-lt"/>
              <a:ea typeface="+mj-ea"/>
              <a:cs typeface="+mj-cs"/>
            </a:endParaRPr>
          </a:p>
        </p:txBody>
      </p:sp>
      <p:sp>
        <p:nvSpPr>
          <p:cNvPr id="3" name="Segnaposto contenuto 2"/>
          <p:cNvSpPr>
            <a:spLocks noGrp="1"/>
          </p:cNvSpPr>
          <p:nvPr>
            <p:ph idx="1"/>
          </p:nvPr>
        </p:nvSpPr>
        <p:spPr>
          <a:xfrm>
            <a:off x="838200" y="1435100"/>
            <a:ext cx="10515600" cy="4927600"/>
          </a:xfrm>
        </p:spPr>
        <p:txBody>
          <a:bodyPr/>
          <a:lstStyle/>
          <a:p>
            <a:endParaRPr lang="it-IT" dirty="0"/>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30997"/>
          </a:xfrm>
          <a:prstGeom prst="rect">
            <a:avLst/>
          </a:prstGeom>
        </p:spPr>
        <p:txBody>
          <a:bodyPr wrap="square">
            <a:spAutoFit/>
          </a:bodyPr>
          <a:lstStyle/>
          <a:p>
            <a:pPr algn="ctr"/>
            <a:r>
              <a:rPr lang="it-IT" sz="4800" dirty="0" smtClean="0">
                <a:solidFill>
                  <a:schemeClr val="bg1"/>
                </a:solidFill>
                <a:latin typeface="+mj-lt"/>
                <a:ea typeface="+mj-ea"/>
                <a:cs typeface="+mj-cs"/>
              </a:rPr>
              <a:t>Titolo slide</a:t>
            </a:r>
            <a:endParaRPr lang="fr-BE" sz="4800" dirty="0">
              <a:solidFill>
                <a:schemeClr val="bg1"/>
              </a:solidFill>
              <a:latin typeface="+mj-lt"/>
              <a:ea typeface="+mj-ea"/>
              <a:cs typeface="+mj-cs"/>
            </a:endParaRPr>
          </a:p>
        </p:txBody>
      </p:sp>
      <p:sp>
        <p:nvSpPr>
          <p:cNvPr id="3" name="Segnaposto contenuto 2"/>
          <p:cNvSpPr>
            <a:spLocks noGrp="1"/>
          </p:cNvSpPr>
          <p:nvPr>
            <p:ph idx="1"/>
          </p:nvPr>
        </p:nvSpPr>
        <p:spPr>
          <a:xfrm>
            <a:off x="838200" y="1435100"/>
            <a:ext cx="10515600" cy="4927600"/>
          </a:xfrm>
        </p:spPr>
        <p:txBody>
          <a:bodyPr/>
          <a:lstStyle/>
          <a:p>
            <a:endParaRPr lang="it-IT" dirty="0"/>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30997"/>
          </a:xfrm>
          <a:prstGeom prst="rect">
            <a:avLst/>
          </a:prstGeom>
        </p:spPr>
        <p:txBody>
          <a:bodyPr wrap="square">
            <a:spAutoFit/>
          </a:bodyPr>
          <a:lstStyle/>
          <a:p>
            <a:pPr algn="ctr"/>
            <a:r>
              <a:rPr lang="it-IT" sz="4800" dirty="0" smtClean="0">
                <a:solidFill>
                  <a:schemeClr val="bg1"/>
                </a:solidFill>
                <a:latin typeface="+mj-lt"/>
                <a:ea typeface="+mj-ea"/>
                <a:cs typeface="+mj-cs"/>
              </a:rPr>
              <a:t>Titolo slide</a:t>
            </a:r>
            <a:endParaRPr lang="fr-BE" sz="4800" dirty="0">
              <a:solidFill>
                <a:schemeClr val="bg1"/>
              </a:solidFill>
              <a:latin typeface="+mj-lt"/>
              <a:ea typeface="+mj-ea"/>
              <a:cs typeface="+mj-cs"/>
            </a:endParaRPr>
          </a:p>
        </p:txBody>
      </p:sp>
      <p:sp>
        <p:nvSpPr>
          <p:cNvPr id="3" name="Segnaposto contenuto 2"/>
          <p:cNvSpPr>
            <a:spLocks noGrp="1"/>
          </p:cNvSpPr>
          <p:nvPr>
            <p:ph idx="1"/>
          </p:nvPr>
        </p:nvSpPr>
        <p:spPr>
          <a:xfrm>
            <a:off x="838200" y="1435100"/>
            <a:ext cx="10515600" cy="4927600"/>
          </a:xfrm>
        </p:spPr>
        <p:txBody>
          <a:bodyPr/>
          <a:lstStyle/>
          <a:p>
            <a:endParaRPr lang="it-IT" dirty="0"/>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30997"/>
          </a:xfrm>
          <a:prstGeom prst="rect">
            <a:avLst/>
          </a:prstGeom>
        </p:spPr>
        <p:txBody>
          <a:bodyPr wrap="square">
            <a:spAutoFit/>
          </a:bodyPr>
          <a:lstStyle/>
          <a:p>
            <a:pPr algn="ctr"/>
            <a:r>
              <a:rPr lang="it-IT" sz="4800" dirty="0" smtClean="0">
                <a:solidFill>
                  <a:schemeClr val="bg1"/>
                </a:solidFill>
                <a:latin typeface="+mj-lt"/>
                <a:ea typeface="+mj-ea"/>
                <a:cs typeface="+mj-cs"/>
              </a:rPr>
              <a:t>Titolo slide</a:t>
            </a:r>
            <a:endParaRPr lang="fr-BE" sz="4800" dirty="0">
              <a:solidFill>
                <a:schemeClr val="bg1"/>
              </a:solidFill>
              <a:latin typeface="+mj-lt"/>
              <a:ea typeface="+mj-ea"/>
              <a:cs typeface="+mj-cs"/>
            </a:endParaRPr>
          </a:p>
        </p:txBody>
      </p:sp>
      <p:sp>
        <p:nvSpPr>
          <p:cNvPr id="3" name="Segnaposto contenuto 2"/>
          <p:cNvSpPr>
            <a:spLocks noGrp="1"/>
          </p:cNvSpPr>
          <p:nvPr>
            <p:ph idx="1"/>
          </p:nvPr>
        </p:nvSpPr>
        <p:spPr>
          <a:xfrm>
            <a:off x="838200" y="1435100"/>
            <a:ext cx="10515600" cy="4927600"/>
          </a:xfrm>
        </p:spPr>
        <p:txBody>
          <a:bodyPr/>
          <a:lstStyle/>
          <a:p>
            <a:endParaRPr lang="it-IT" dirty="0"/>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30997"/>
          </a:xfrm>
          <a:prstGeom prst="rect">
            <a:avLst/>
          </a:prstGeom>
        </p:spPr>
        <p:txBody>
          <a:bodyPr wrap="square">
            <a:spAutoFit/>
          </a:bodyPr>
          <a:lstStyle/>
          <a:p>
            <a:pPr algn="ctr"/>
            <a:r>
              <a:rPr lang="it-IT" sz="4800" dirty="0" smtClean="0">
                <a:solidFill>
                  <a:schemeClr val="bg1"/>
                </a:solidFill>
                <a:latin typeface="+mj-lt"/>
                <a:ea typeface="+mj-ea"/>
                <a:cs typeface="+mj-cs"/>
              </a:rPr>
              <a:t>Titolo slide</a:t>
            </a:r>
            <a:endParaRPr lang="fr-BE" sz="4800" dirty="0">
              <a:solidFill>
                <a:schemeClr val="bg1"/>
              </a:solidFill>
              <a:latin typeface="+mj-lt"/>
              <a:ea typeface="+mj-ea"/>
              <a:cs typeface="+mj-cs"/>
            </a:endParaRPr>
          </a:p>
        </p:txBody>
      </p:sp>
      <p:sp>
        <p:nvSpPr>
          <p:cNvPr id="3" name="Segnaposto contenuto 2"/>
          <p:cNvSpPr>
            <a:spLocks noGrp="1"/>
          </p:cNvSpPr>
          <p:nvPr>
            <p:ph idx="1"/>
          </p:nvPr>
        </p:nvSpPr>
        <p:spPr>
          <a:xfrm>
            <a:off x="838200" y="1435100"/>
            <a:ext cx="10515600" cy="4927600"/>
          </a:xfrm>
        </p:spPr>
        <p:txBody>
          <a:bodyPr/>
          <a:lstStyle/>
          <a:p>
            <a:endParaRPr lang="it-IT" dirty="0"/>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30997"/>
          </a:xfrm>
          <a:prstGeom prst="rect">
            <a:avLst/>
          </a:prstGeom>
        </p:spPr>
        <p:txBody>
          <a:bodyPr wrap="square">
            <a:spAutoFit/>
          </a:bodyPr>
          <a:lstStyle/>
          <a:p>
            <a:pPr algn="ctr"/>
            <a:r>
              <a:rPr lang="it-IT" sz="4800" dirty="0" smtClean="0">
                <a:solidFill>
                  <a:schemeClr val="bg1"/>
                </a:solidFill>
                <a:latin typeface="+mj-lt"/>
                <a:ea typeface="+mj-ea"/>
                <a:cs typeface="+mj-cs"/>
              </a:rPr>
              <a:t>Titolo slide</a:t>
            </a:r>
            <a:endParaRPr lang="fr-BE" sz="4800" dirty="0">
              <a:solidFill>
                <a:schemeClr val="bg1"/>
              </a:solidFill>
              <a:latin typeface="+mj-lt"/>
              <a:ea typeface="+mj-ea"/>
              <a:cs typeface="+mj-cs"/>
            </a:endParaRPr>
          </a:p>
        </p:txBody>
      </p:sp>
      <p:sp>
        <p:nvSpPr>
          <p:cNvPr id="3" name="Segnaposto contenuto 2"/>
          <p:cNvSpPr>
            <a:spLocks noGrp="1"/>
          </p:cNvSpPr>
          <p:nvPr>
            <p:ph idx="1"/>
          </p:nvPr>
        </p:nvSpPr>
        <p:spPr>
          <a:xfrm>
            <a:off x="838200" y="1435100"/>
            <a:ext cx="10515600" cy="4927600"/>
          </a:xfrm>
        </p:spPr>
        <p:txBody>
          <a:bodyPr/>
          <a:lstStyle/>
          <a:p>
            <a:endParaRPr lang="it-IT" dirty="0"/>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29310"/>
          </a:xfrm>
          <a:prstGeom prst="rect">
            <a:avLst/>
          </a:prstGeom>
        </p:spPr>
        <p:txBody>
          <a:bodyPr wrap="square">
            <a:spAutoFit/>
          </a:bodyPr>
          <a:lstStyle/>
          <a:p>
            <a:pPr algn="ctr"/>
            <a:r>
              <a:rPr lang="it-IT" altLang="fr-BE" sz="4800" dirty="0" err="1" smtClean="0">
                <a:solidFill>
                  <a:schemeClr val="bg1"/>
                </a:solidFill>
                <a:latin typeface="+mj-lt"/>
                <a:ea typeface="+mj-ea"/>
                <a:cs typeface="+mj-cs"/>
              </a:rPr>
              <a:t>Art. 640 c.p. - Truffa</a:t>
            </a:r>
            <a:endParaRPr lang="fr-BE" sz="4800" dirty="0">
              <a:solidFill>
                <a:schemeClr val="bg1"/>
              </a:solidFill>
              <a:latin typeface="+mj-lt"/>
              <a:ea typeface="+mj-ea"/>
              <a:cs typeface="+mj-cs"/>
            </a:endParaRPr>
          </a:p>
        </p:txBody>
      </p:sp>
      <p:sp>
        <p:nvSpPr>
          <p:cNvPr id="3" name="Segnaposto contenuto 2"/>
          <p:cNvSpPr>
            <a:spLocks noGrp="1"/>
          </p:cNvSpPr>
          <p:nvPr>
            <p:ph idx="1"/>
          </p:nvPr>
        </p:nvSpPr>
        <p:spPr>
          <a:xfrm>
            <a:off x="607060" y="1435100"/>
            <a:ext cx="10746740" cy="5286375"/>
          </a:xfrm>
        </p:spPr>
        <p:txBody>
          <a:bodyPr>
            <a:normAutofit/>
          </a:bodyPr>
          <a:lstStyle/>
          <a:p>
            <a:pPr algn="just">
              <a:buNone/>
            </a:pPr>
            <a:r>
              <a:rPr lang="it-IT" sz="2000" dirty="0"/>
              <a:t>Chiunque, con artifizi o raggiri, inducendo taluno in errore, procura a sé o ad altri un ingiusto profitto con altrui danno, è punito con la reclusione da sei mesi a tre anni e con la multa da 51 euro a 1.032 euro.</a:t>
            </a:r>
          </a:p>
          <a:p>
            <a:pPr algn="just">
              <a:buNone/>
            </a:pPr>
            <a:r>
              <a:rPr lang="it-IT" sz="2000" dirty="0"/>
              <a:t>La pena è della reclusione da uno a cinque anni e della multa da 309 euro a 1.549 euro [3812i, 3, 4 c.p.p.]:</a:t>
            </a:r>
          </a:p>
          <a:p>
            <a:pPr algn="just">
              <a:buNone/>
            </a:pPr>
            <a:r>
              <a:rPr lang="it-IT" sz="2000" dirty="0"/>
              <a:t>1) se il fatto è commesso a danno dello Stato o di un altro ente pubblico1 o col pretesto di far esonerare taluno dal servizio militare [1622 c.p.m.p.];</a:t>
            </a:r>
          </a:p>
          <a:p>
            <a:pPr algn="just">
              <a:buNone/>
            </a:pPr>
            <a:r>
              <a:rPr lang="it-IT" sz="2000" dirty="0"/>
              <a:t>2) se il fatto è commesso ingenerando nella persona offesa il timore di un pericolo immaginario o l'erroneo convincimento di dovere eseguire un ordine dell'Autorità [649].</a:t>
            </a:r>
          </a:p>
          <a:p>
            <a:pPr algn="just">
              <a:buNone/>
            </a:pPr>
            <a:r>
              <a:rPr lang="it-IT" sz="2000" dirty="0"/>
              <a:t>2-bis) se il fatto è commesso in presenza della </a:t>
            </a:r>
            <a:r>
              <a:rPr lang="it-IT" sz="2000" u="sng" dirty="0"/>
              <a:t>circostanza di cui all'articolo 61, numero 5).</a:t>
            </a:r>
          </a:p>
          <a:p>
            <a:pPr algn="just">
              <a:buNone/>
            </a:pPr>
            <a:r>
              <a:rPr lang="it-IT" sz="2000" dirty="0"/>
              <a:t>Il delitto è punibile a querela della persona offesa [120], salvo che ricorra taluna delle circostanze previste dal capoverso precedente o l</a:t>
            </a:r>
            <a:r>
              <a:rPr lang="it-IT" sz="2000" b="1" u="sng" dirty="0"/>
              <a:t>a circostanza aggravante prevista dall'articolo 61, primo comma, numero 7.</a:t>
            </a:r>
          </a:p>
          <a:p>
            <a:pPr algn="just">
              <a:buNone/>
            </a:pPr>
            <a:endParaRPr lang="it-IT" sz="2000" b="1" u="sng" dirty="0"/>
          </a:p>
          <a:p>
            <a:pPr algn="ctr">
              <a:buNone/>
            </a:pPr>
            <a:r>
              <a:rPr lang="it-IT" sz="2000" b="1" u="sng" dirty="0"/>
              <a:t>Cass. 43705/2016: </a:t>
            </a:r>
            <a:r>
              <a:rPr lang="it-IT" sz="2000" b="1" i="1" dirty="0"/>
              <a:t>Aggravante minorata difesa per approfittamento delle circostanze di luogo</a:t>
            </a:r>
          </a:p>
        </p:txBody>
      </p:sp>
      <p:sp>
        <p:nvSpPr>
          <p:cNvPr id="4" name="Segnaposto piè di pagina 3"/>
          <p:cNvSpPr>
            <a:spLocks noGrp="1"/>
          </p:cNvSpPr>
          <p:nvPr>
            <p:ph type="ftr" sz="quarter" idx="11"/>
          </p:nvPr>
        </p:nvSpPr>
        <p:spPr/>
        <p:txBody>
          <a:bodyPr/>
          <a:lstStyle/>
          <a:p>
            <a:endParaRPr lang="fr-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29310"/>
          </a:xfrm>
          <a:prstGeom prst="rect">
            <a:avLst/>
          </a:prstGeom>
        </p:spPr>
        <p:txBody>
          <a:bodyPr wrap="square">
            <a:spAutoFit/>
          </a:bodyPr>
          <a:lstStyle/>
          <a:p>
            <a:pPr algn="ctr"/>
            <a:r>
              <a:rPr lang="it-IT" altLang="fr-BE" sz="4800" dirty="0" err="1" smtClean="0">
                <a:solidFill>
                  <a:schemeClr val="bg1"/>
                </a:solidFill>
                <a:latin typeface="+mj-lt"/>
                <a:ea typeface="+mj-ea"/>
                <a:cs typeface="+mj-cs"/>
              </a:rPr>
              <a:t>Schema della truffa</a:t>
            </a:r>
          </a:p>
        </p:txBody>
      </p:sp>
      <p:sp>
        <p:nvSpPr>
          <p:cNvPr id="3" name="Segnaposto contenuto 2"/>
          <p:cNvSpPr>
            <a:spLocks noGrp="1"/>
          </p:cNvSpPr>
          <p:nvPr>
            <p:ph idx="1"/>
          </p:nvPr>
        </p:nvSpPr>
        <p:spPr>
          <a:xfrm>
            <a:off x="900752" y="1132764"/>
            <a:ext cx="10453048" cy="5036024"/>
          </a:xfrm>
        </p:spPr>
        <p:txBody>
          <a:bodyPr/>
          <a:lstStyle/>
          <a:p>
            <a:pPr>
              <a:buFont typeface="Wingdings" panose="05000000000000000000" pitchFamily="2" charset="2"/>
              <a:buChar char="ü"/>
            </a:pPr>
            <a:endParaRPr lang="it-IT" sz="2400" dirty="0" smtClean="0"/>
          </a:p>
          <a:p>
            <a:pPr>
              <a:buFont typeface="Wingdings" panose="05000000000000000000" pitchFamily="2" charset="2"/>
              <a:buChar char="ü"/>
            </a:pPr>
            <a:r>
              <a:rPr lang="it-IT" i="1" dirty="0" smtClean="0"/>
              <a:t> Artifizi o raggiri</a:t>
            </a:r>
          </a:p>
          <a:p>
            <a:pPr>
              <a:buFont typeface="Wingdings" panose="05000000000000000000" pitchFamily="2" charset="2"/>
              <a:buChar char="ü"/>
            </a:pPr>
            <a:r>
              <a:rPr lang="it-IT" i="1" dirty="0" smtClean="0"/>
              <a:t> Induzione in errore: EVENTO INTERMEDIO</a:t>
            </a:r>
          </a:p>
          <a:p>
            <a:pPr>
              <a:buFont typeface="Wingdings" panose="05000000000000000000" pitchFamily="2" charset="2"/>
              <a:buChar char="ü"/>
            </a:pPr>
            <a:r>
              <a:rPr lang="it-IT" i="1" dirty="0" smtClean="0"/>
              <a:t> Disposizione patrimoniale (deminutio patrimonii): EVENTO IMPLICITO</a:t>
            </a:r>
          </a:p>
          <a:p>
            <a:pPr>
              <a:buFont typeface="Wingdings" panose="05000000000000000000" pitchFamily="2" charset="2"/>
              <a:buChar char="ü"/>
            </a:pPr>
            <a:r>
              <a:rPr lang="it-IT" i="1" dirty="0" smtClean="0"/>
              <a:t> Danno e correlativo ingiunto profitto: EVENTO</a:t>
            </a:r>
          </a:p>
          <a:p>
            <a:pPr marL="0" indent="0">
              <a:buFont typeface="Wingdings" panose="05000000000000000000" pitchFamily="2" charset="2"/>
              <a:buNone/>
            </a:pPr>
            <a:endParaRPr lang="it-IT" i="1" dirty="0" smtClean="0"/>
          </a:p>
          <a:p>
            <a:pPr marL="0" indent="0">
              <a:buFont typeface="Wingdings" panose="05000000000000000000" pitchFamily="2" charset="2"/>
              <a:buNone/>
            </a:pPr>
            <a:endParaRPr lang="it-IT" i="1" dirty="0" smtClean="0"/>
          </a:p>
          <a:p>
            <a:pPr marL="0" indent="0" algn="ctr">
              <a:buFont typeface="Wingdings" panose="05000000000000000000" pitchFamily="2" charset="2"/>
              <a:buNone/>
            </a:pPr>
            <a:r>
              <a:rPr lang="it-IT" b="1" i="1" dirty="0" smtClean="0"/>
              <a:t>Momento consumativo v. Competenza territoriale</a:t>
            </a:r>
          </a:p>
          <a:p>
            <a:pPr>
              <a:buNone/>
            </a:pPr>
            <a:endParaRPr lang="it-IT" b="1" i="1" dirty="0" smtClean="0"/>
          </a:p>
          <a:p>
            <a:pPr>
              <a:buNone/>
            </a:pPr>
            <a:endParaRPr lang="it-IT" i="1" dirty="0" smtClean="0"/>
          </a:p>
          <a:p>
            <a:pPr>
              <a:buNone/>
            </a:pPr>
            <a:endParaRPr lang="it-IT" i="1" dirty="0" smtClean="0"/>
          </a:p>
          <a:p>
            <a:pPr>
              <a:buNone/>
            </a:pPr>
            <a:endParaRPr lang="it-IT" i="1" dirty="0" smtClean="0"/>
          </a:p>
          <a:p>
            <a:pPr>
              <a:buNone/>
            </a:pPr>
            <a:endParaRPr lang="it-IT" dirty="0" smtClean="0"/>
          </a:p>
          <a:p>
            <a:pPr>
              <a:buNone/>
            </a:pPr>
            <a:endParaRPr lang="it-IT" dirty="0" smtClean="0"/>
          </a:p>
          <a:p>
            <a:pPr>
              <a:buFont typeface="Wingdings" panose="05000000000000000000" pitchFamily="2" charset="2"/>
              <a:buChar char="ü"/>
            </a:pPr>
            <a:endParaRPr lang="it-IT" dirty="0" smtClean="0"/>
          </a:p>
          <a:p>
            <a:pPr>
              <a:buNone/>
            </a:pPr>
            <a:endParaRPr lang="it-IT" dirty="0"/>
          </a:p>
        </p:txBody>
      </p:sp>
      <p:sp>
        <p:nvSpPr>
          <p:cNvPr id="4" name="Segnaposto piè di pagina 3"/>
          <p:cNvSpPr>
            <a:spLocks noGrp="1"/>
          </p:cNvSpPr>
          <p:nvPr>
            <p:ph type="ftr" sz="quarter" idx="11"/>
          </p:nvPr>
        </p:nvSpPr>
        <p:spPr/>
        <p:txBody>
          <a:bodyPr/>
          <a:lstStyle/>
          <a:p>
            <a:endParaRPr lang="fr-BE" dirty="0"/>
          </a:p>
        </p:txBody>
      </p:sp>
      <p:sp>
        <p:nvSpPr>
          <p:cNvPr id="14" name="CasellaDiTesto 13"/>
          <p:cNvSpPr txBox="1"/>
          <p:nvPr/>
        </p:nvSpPr>
        <p:spPr>
          <a:xfrm>
            <a:off x="614149" y="2610683"/>
            <a:ext cx="10263117" cy="923330"/>
          </a:xfrm>
          <a:prstGeom prst="rect">
            <a:avLst/>
          </a:prstGeom>
          <a:noFill/>
        </p:spPr>
        <p:txBody>
          <a:bodyPr wrap="square" rtlCol="0">
            <a:spAutoFit/>
          </a:bodyPr>
          <a:lstStyle/>
          <a:p>
            <a:pPr algn="just"/>
            <a:endParaRPr lang="it-IT" dirty="0" smtClean="0"/>
          </a:p>
          <a:p>
            <a:pPr algn="just"/>
            <a:endParaRPr lang="it-IT" dirty="0" smtClean="0"/>
          </a:p>
          <a:p>
            <a:pPr algn="just"/>
            <a:endParaRPr lang="it-IT" dirty="0"/>
          </a:p>
        </p:txBody>
      </p:sp>
      <p:sp>
        <p:nvSpPr>
          <p:cNvPr id="54274" name="Rectangle 2"/>
          <p:cNvSpPr>
            <a:spLocks noChangeArrowheads="1"/>
          </p:cNvSpPr>
          <p:nvPr/>
        </p:nvSpPr>
        <p:spPr bwMode="auto">
          <a:xfrm>
            <a:off x="0" y="113184"/>
            <a:ext cx="303288" cy="2308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it-IT" sz="900" b="0" i="0" u="none" strike="noStrike" cap="none" normalizeH="0" baseline="0" dirty="0" smtClean="0">
                <a:ln>
                  <a:noFill/>
                </a:ln>
                <a:solidFill>
                  <a:srgbClr val="555555"/>
                </a:solidFill>
                <a:effectLst/>
                <a:latin typeface="Trebuchet MS" panose="020B0603020202020204" pitchFamily="34" charset="0"/>
                <a:ea typeface="Calibri" panose="020F0502020204030204" pitchFamily="34" charset="0"/>
                <a:cs typeface="Times New Roman" panose="02020603050405020304" pitchFamily="18" charset="0"/>
              </a:rPr>
              <a:t>La</a:t>
            </a:r>
            <a:endParaRPr kumimoji="0" lang="it-IT"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29310"/>
          </a:xfrm>
          <a:prstGeom prst="rect">
            <a:avLst/>
          </a:prstGeom>
        </p:spPr>
        <p:txBody>
          <a:bodyPr wrap="square">
            <a:spAutoFit/>
          </a:bodyPr>
          <a:lstStyle/>
          <a:p>
            <a:pPr algn="ctr"/>
            <a:r>
              <a:rPr lang="fr-BE" sz="4800" dirty="0" err="1" smtClean="0">
                <a:solidFill>
                  <a:schemeClr val="bg1"/>
                </a:solidFill>
                <a:latin typeface="+mj-lt"/>
                <a:ea typeface="+mj-ea"/>
                <a:cs typeface="+mj-cs"/>
              </a:rPr>
              <a:t>P</a:t>
            </a:r>
            <a:r>
              <a:rPr lang="it-IT" altLang="fr-BE" sz="4800" dirty="0" err="1" smtClean="0">
                <a:solidFill>
                  <a:schemeClr val="bg1"/>
                </a:solidFill>
                <a:latin typeface="+mj-lt"/>
                <a:ea typeface="+mj-ea"/>
                <a:cs typeface="+mj-cs"/>
              </a:rPr>
              <a:t>ossibili ricostruzioni</a:t>
            </a:r>
            <a:endParaRPr lang="it-IT" altLang="fr-BE" sz="4800" i="1" dirty="0" err="1" smtClean="0">
              <a:solidFill>
                <a:schemeClr val="bg1"/>
              </a:solidFill>
              <a:latin typeface="+mj-lt"/>
              <a:ea typeface="+mj-ea"/>
              <a:cs typeface="+mj-cs"/>
            </a:endParaRPr>
          </a:p>
        </p:txBody>
      </p:sp>
      <p:sp>
        <p:nvSpPr>
          <p:cNvPr id="3" name="Segnaposto contenuto 2"/>
          <p:cNvSpPr>
            <a:spLocks noGrp="1"/>
          </p:cNvSpPr>
          <p:nvPr>
            <p:ph idx="1"/>
          </p:nvPr>
        </p:nvSpPr>
        <p:spPr>
          <a:xfrm>
            <a:off x="838200" y="1435100"/>
            <a:ext cx="10515600" cy="4927600"/>
          </a:xfrm>
        </p:spPr>
        <p:txBody>
          <a:bodyPr>
            <a:normAutofit/>
          </a:bodyPr>
          <a:lstStyle/>
          <a:p>
            <a:pPr marL="0" indent="0" algn="just">
              <a:buNone/>
            </a:pPr>
            <a:r>
              <a:rPr lang="it-IT" sz="2400" b="1" u="sng" dirty="0"/>
              <a:t>Linee guida adottati nella prassi delle Procure</a:t>
            </a:r>
          </a:p>
          <a:p>
            <a:pPr marL="0" indent="0" algn="just">
              <a:buNone/>
            </a:pPr>
            <a:endParaRPr lang="it-IT" sz="2400" b="1" u="sng" dirty="0"/>
          </a:p>
          <a:p>
            <a:pPr marL="0" indent="0" algn="just">
              <a:buNone/>
            </a:pPr>
            <a:r>
              <a:rPr lang="it-IT" sz="2400" i="1" u="sng" dirty="0"/>
              <a:t>Procura Generale presso la Corte di Cassazione: </a:t>
            </a:r>
          </a:p>
          <a:p>
            <a:pPr marL="0" indent="0" algn="just">
              <a:buNone/>
            </a:pPr>
            <a:r>
              <a:rPr lang="it-IT" sz="2400" dirty="0"/>
              <a:t>1. Deminutio patrimonii in caso di ricaricabile </a:t>
            </a:r>
          </a:p>
          <a:p>
            <a:pPr marL="0" indent="0" algn="just">
              <a:buNone/>
            </a:pPr>
            <a:r>
              <a:rPr lang="it-IT" sz="2400" dirty="0"/>
              <a:t>2. Conseguimento del profitto in caso di collegamento con conto corrente.</a:t>
            </a:r>
          </a:p>
          <a:p>
            <a:pPr marL="0" indent="0" algn="just">
              <a:buNone/>
            </a:pPr>
            <a:endParaRPr lang="it-IT" sz="2400" u="sng" dirty="0"/>
          </a:p>
          <a:p>
            <a:pPr marL="0" indent="0" algn="just">
              <a:buNone/>
            </a:pPr>
            <a:r>
              <a:rPr lang="it-IT" sz="2400" i="1" u="sng" dirty="0"/>
              <a:t>Procura di Trento</a:t>
            </a:r>
          </a:p>
          <a:p>
            <a:pPr marL="0" indent="0" algn="just">
              <a:buNone/>
            </a:pPr>
            <a:r>
              <a:rPr lang="it-IT" sz="2400" dirty="0"/>
              <a:t>1. Luogo di attivazione della ricaricabile</a:t>
            </a:r>
          </a:p>
          <a:p>
            <a:pPr marL="0" indent="0" algn="just">
              <a:buNone/>
            </a:pPr>
            <a:r>
              <a:rPr lang="it-IT" sz="2400" dirty="0"/>
              <a:t>2. Luogo in cui è stato aperto il conto corrente in cui sono confluiti i soldi</a:t>
            </a:r>
          </a:p>
          <a:p>
            <a:pPr marL="0" indent="0" algn="just">
              <a:buNone/>
            </a:pPr>
            <a:endParaRPr lang="it-IT" sz="2400" dirty="0"/>
          </a:p>
          <a:p>
            <a:pPr marL="0" indent="0" algn="just">
              <a:buNone/>
            </a:pPr>
            <a:endParaRPr lang="it-IT" sz="2400" dirty="0"/>
          </a:p>
          <a:p>
            <a:pPr marL="0" indent="0" algn="just">
              <a:buNone/>
            </a:pPr>
            <a:endParaRPr lang="it-IT" sz="2400" b="1" dirty="0"/>
          </a:p>
        </p:txBody>
      </p:sp>
      <p:sp>
        <p:nvSpPr>
          <p:cNvPr id="4" name="Segnaposto piè di pagina 3"/>
          <p:cNvSpPr>
            <a:spLocks noGrp="1"/>
          </p:cNvSpPr>
          <p:nvPr>
            <p:ph type="ftr" sz="quarter" idx="11"/>
          </p:nvPr>
        </p:nvSpPr>
        <p:spPr/>
        <p:txBody>
          <a:bodyPr/>
          <a:lstStyle/>
          <a:p>
            <a:endParaRPr lang="fr-BE" dirty="0"/>
          </a:p>
        </p:txBody>
      </p:sp>
      <p:sp>
        <p:nvSpPr>
          <p:cNvPr id="52226" name="Rectangle 2"/>
          <p:cNvSpPr>
            <a:spLocks noChangeArrowheads="1"/>
          </p:cNvSpPr>
          <p:nvPr/>
        </p:nvSpPr>
        <p:spPr bwMode="auto">
          <a:xfrm>
            <a:off x="0" y="105489"/>
            <a:ext cx="231154" cy="246221"/>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it-IT" sz="1000" b="0" i="0" u="none" strike="noStrike" cap="none" normalizeH="0" baseline="0" dirty="0" smtClean="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kumimoji="0" lang="it-IT"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29310"/>
          </a:xfrm>
          <a:prstGeom prst="rect">
            <a:avLst/>
          </a:prstGeom>
        </p:spPr>
        <p:txBody>
          <a:bodyPr wrap="square">
            <a:spAutoFit/>
          </a:bodyPr>
          <a:lstStyle/>
          <a:p>
            <a:pPr algn="ctr"/>
            <a:r>
              <a:rPr lang="it-IT" altLang="fr-BE" sz="4800" dirty="0" smtClean="0">
                <a:solidFill>
                  <a:schemeClr val="bg1"/>
                </a:solidFill>
                <a:latin typeface="+mj-lt"/>
                <a:ea typeface="+mj-ea"/>
                <a:cs typeface="+mj-cs"/>
              </a:rPr>
              <a:t>Questioni </a:t>
            </a:r>
            <a:endParaRPr lang="fr-BE" sz="4800" dirty="0">
              <a:solidFill>
                <a:schemeClr val="bg1"/>
              </a:solidFill>
              <a:latin typeface="+mj-lt"/>
              <a:ea typeface="+mj-ea"/>
              <a:cs typeface="+mj-cs"/>
            </a:endParaRPr>
          </a:p>
        </p:txBody>
      </p:sp>
      <p:sp>
        <p:nvSpPr>
          <p:cNvPr id="3" name="Segnaposto contenuto 2"/>
          <p:cNvSpPr>
            <a:spLocks noGrp="1"/>
          </p:cNvSpPr>
          <p:nvPr>
            <p:ph sz="half" idx="1"/>
          </p:nvPr>
        </p:nvSpPr>
        <p:spPr>
          <a:xfrm>
            <a:off x="698500" y="1096645"/>
            <a:ext cx="7947025" cy="3349625"/>
          </a:xfrm>
        </p:spPr>
        <p:txBody>
          <a:bodyPr>
            <a:normAutofit fontScale="92500"/>
          </a:bodyPr>
          <a:lstStyle/>
          <a:p>
            <a:pPr algn="just">
              <a:buNone/>
            </a:pPr>
            <a:r>
              <a:rPr lang="it-IT" sz="2000" b="1" u="sng" dirty="0"/>
              <a:t>1. Competenza territoriale </a:t>
            </a:r>
          </a:p>
          <a:p>
            <a:pPr algn="just">
              <a:buNone/>
            </a:pPr>
            <a:r>
              <a:rPr lang="it-IT" sz="2000" dirty="0"/>
              <a:t>- Due diversi momenti consumativi a seconda che la carta abbia o meno un conto collegato</a:t>
            </a:r>
          </a:p>
          <a:p>
            <a:pPr algn="just">
              <a:buNone/>
            </a:pPr>
            <a:r>
              <a:rPr lang="it-IT" sz="2000" dirty="0"/>
              <a:t>- Momento della percezione del profitto spescorrisponde alla deminutio patrimonii</a:t>
            </a:r>
          </a:p>
          <a:p>
            <a:pPr algn="just">
              <a:buNone/>
            </a:pPr>
            <a:r>
              <a:rPr lang="it-IT" sz="2000" dirty="0"/>
              <a:t>- Impossibilità di forzare il dato fattuale con applicazione di soluzioni ermeneutiche che appartengono a modalità di pagamento diverse</a:t>
            </a:r>
          </a:p>
          <a:p>
            <a:pPr algn="just">
              <a:buNone/>
            </a:pPr>
            <a:r>
              <a:rPr lang="it-IT" sz="2000" dirty="0"/>
              <a:t> - Se si guardasse davvero al profitto allora si dovrebbe radicare la competenza nel luogo di prelievo del denaro: potezialmente in qualsiasi sportello bancomat della penisola...e se venisse disposto altro bonifico da un conto munito di IBAN ma afferente ad una banca interamente online, senza strutture fisiche?</a:t>
            </a:r>
          </a:p>
          <a:p>
            <a:pPr algn="just">
              <a:buNone/>
            </a:pPr>
            <a:endParaRPr lang="it-IT" sz="2000" dirty="0"/>
          </a:p>
          <a:p>
            <a:pPr algn="just">
              <a:buNone/>
            </a:pPr>
            <a:endParaRPr lang="it-IT" sz="2000" b="1" i="1" dirty="0"/>
          </a:p>
        </p:txBody>
      </p:sp>
      <p:sp>
        <p:nvSpPr>
          <p:cNvPr id="4" name="Segnaposto piè di pagina 3"/>
          <p:cNvSpPr>
            <a:spLocks noGrp="1"/>
          </p:cNvSpPr>
          <p:nvPr>
            <p:ph type="ftr" sz="quarter" idx="11"/>
          </p:nvPr>
        </p:nvSpPr>
        <p:spPr/>
        <p:txBody>
          <a:bodyPr/>
          <a:lstStyle/>
          <a:p>
            <a:endParaRPr lang="fr-BE" dirty="0"/>
          </a:p>
        </p:txBody>
      </p:sp>
      <p:pic>
        <p:nvPicPr>
          <p:cNvPr id="2" name="Content Placeholder 1"/>
          <p:cNvPicPr>
            <a:picLocks noGrp="1" noChangeAspect="1"/>
          </p:cNvPicPr>
          <p:nvPr>
            <p:ph sz="half" idx="2"/>
          </p:nvPr>
        </p:nvPicPr>
        <p:blipFill>
          <a:blip r:embed="rId4"/>
          <a:stretch>
            <a:fillRect/>
          </a:stretch>
        </p:blipFill>
        <p:spPr>
          <a:xfrm>
            <a:off x="8973820" y="1918970"/>
            <a:ext cx="2676525" cy="1704975"/>
          </a:xfrm>
          <a:prstGeom prst="rect">
            <a:avLst/>
          </a:prstGeom>
        </p:spPr>
      </p:pic>
      <p:sp>
        <p:nvSpPr>
          <p:cNvPr id="9" name="Text Box 8"/>
          <p:cNvSpPr txBox="1"/>
          <p:nvPr/>
        </p:nvSpPr>
        <p:spPr>
          <a:xfrm>
            <a:off x="838200" y="4432935"/>
            <a:ext cx="10515600" cy="2288540"/>
          </a:xfrm>
          <a:prstGeom prst="rect">
            <a:avLst/>
          </a:prstGeom>
          <a:noFill/>
        </p:spPr>
        <p:txBody>
          <a:bodyPr wrap="square" rtlCol="0">
            <a:spAutoFit/>
          </a:bodyPr>
          <a:lstStyle/>
          <a:p>
            <a:pPr algn="just">
              <a:buNone/>
            </a:pPr>
            <a:r>
              <a:rPr lang="it-IT" b="1" i="1" dirty="0">
                <a:sym typeface="+mn-ea"/>
              </a:rPr>
              <a:t>La soluzione maggiormente fedele sarebbe quella di guardare all'evento implicito della deminutio patrimonii, con eventuale scollamento del solo tempus commissi delicti.</a:t>
            </a:r>
            <a:endParaRPr lang="it-IT" b="1" i="1" dirty="0"/>
          </a:p>
          <a:p>
            <a:pPr algn="just">
              <a:buNone/>
            </a:pPr>
            <a:r>
              <a:rPr lang="it-IT" b="1" i="1" dirty="0">
                <a:sym typeface="+mn-ea"/>
              </a:rPr>
              <a:t>Approccio casistico basato sul fatto concreto ma che tendenzialmente rende applicabili i criteri suppletivi dell'art. 9 c.p.p.</a:t>
            </a:r>
          </a:p>
          <a:p>
            <a:pPr algn="just">
              <a:buNone/>
            </a:pPr>
            <a:endParaRPr lang="en-US"/>
          </a:p>
          <a:p>
            <a:pPr algn="ctr">
              <a:buNone/>
            </a:pPr>
            <a:r>
              <a:rPr lang="it-IT" altLang="en-US"/>
              <a:t>Esempio dell'accesso abusivo a sistema informatico: Czass. SSUU. 17325/2015</a:t>
            </a:r>
          </a:p>
          <a:p>
            <a:pPr algn="ctr">
              <a:buNone/>
            </a:pPr>
            <a:endParaRPr lang="it-IT" altLang="en-US" b="1" u="sng"/>
          </a:p>
          <a:p>
            <a:pPr algn="l">
              <a:buNone/>
            </a:pPr>
            <a:r>
              <a:rPr lang="it-IT" altLang="en-US" b="1" u="sng"/>
              <a:t>2. Aggravante dell'art. 62 n. 5 c.p. in caso di acquiato on-line? - Cass., n. 43705/2016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29310"/>
          </a:xfrm>
          <a:prstGeom prst="rect">
            <a:avLst/>
          </a:prstGeom>
        </p:spPr>
        <p:txBody>
          <a:bodyPr wrap="square">
            <a:spAutoFit/>
          </a:bodyPr>
          <a:lstStyle/>
          <a:p>
            <a:pPr algn="ctr"/>
            <a:r>
              <a:rPr lang="it-IT" altLang="fr-BE" sz="4800" dirty="0">
                <a:solidFill>
                  <a:schemeClr val="bg1"/>
                </a:solidFill>
                <a:latin typeface="+mj-lt"/>
                <a:ea typeface="+mj-ea"/>
                <a:cs typeface="+mj-cs"/>
              </a:rPr>
              <a:t>Questioni</a:t>
            </a:r>
          </a:p>
        </p:txBody>
      </p:sp>
      <p:sp>
        <p:nvSpPr>
          <p:cNvPr id="3" name="Segnaposto contenuto 2"/>
          <p:cNvSpPr>
            <a:spLocks noGrp="1"/>
          </p:cNvSpPr>
          <p:nvPr>
            <p:ph idx="1"/>
          </p:nvPr>
        </p:nvSpPr>
        <p:spPr>
          <a:xfrm>
            <a:off x="822325" y="1130935"/>
            <a:ext cx="10531475" cy="5231765"/>
          </a:xfrm>
        </p:spPr>
        <p:txBody>
          <a:bodyPr/>
          <a:lstStyle/>
          <a:p>
            <a:pPr marL="0" indent="0" algn="ctr">
              <a:buNone/>
            </a:pPr>
            <a:r>
              <a:rPr lang="it-IT" b="1" u="sng" dirty="0"/>
              <a:t>Decreto legislativo 10 aprile 2018, n. 36</a:t>
            </a:r>
          </a:p>
          <a:p>
            <a:pPr marL="0" indent="0" algn="ctr">
              <a:buNone/>
            </a:pPr>
            <a:r>
              <a:rPr lang="it-IT" b="1" i="1" dirty="0"/>
              <a:t>Modifica della disciplina del regime di procedibilità</a:t>
            </a:r>
          </a:p>
          <a:p>
            <a:pPr marL="0" indent="0" algn="ctr">
              <a:buNone/>
            </a:pPr>
            <a:endParaRPr lang="it-IT" sz="2200" dirty="0"/>
          </a:p>
          <a:p>
            <a:pPr marL="0" indent="0" algn="ctr">
              <a:buNone/>
            </a:pPr>
            <a:r>
              <a:rPr lang="it-IT" sz="2200" i="1" dirty="0"/>
              <a:t>Art. 8 - Truffa (art. 640 c.p.)</a:t>
            </a:r>
          </a:p>
          <a:p>
            <a:pPr marL="0" indent="0" algn="just">
              <a:buNone/>
            </a:pPr>
            <a:r>
              <a:rPr lang="it-IT" sz="2200" dirty="0"/>
              <a:t>Nell'ultimo comma, alle parole “un'altra circostanza aggravante” vengono sostituite le seguenti: “la circostanza aggravante prevista dall'art. 62, primo comma, n. 7 c.p.</a:t>
            </a:r>
          </a:p>
          <a:p>
            <a:pPr marL="0" indent="0" algn="ctr">
              <a:buNone/>
            </a:pPr>
            <a:endParaRPr lang="it-IT" sz="2200" i="1" dirty="0"/>
          </a:p>
          <a:p>
            <a:pPr marL="0" indent="0" algn="ctr">
              <a:buNone/>
            </a:pPr>
            <a:r>
              <a:rPr lang="it-IT" sz="2200" i="1" dirty="0"/>
              <a:t>Nuovo Art. 649-bis  - Casi di procedibilità d'ufficio</a:t>
            </a:r>
          </a:p>
          <a:p>
            <a:pPr marL="0" indent="0" algn="just">
              <a:buNone/>
            </a:pPr>
            <a:r>
              <a:rPr lang="it-IT" sz="2200" dirty="0"/>
              <a:t>Per i fatti perseguibili a querela preveduti dagli art. 640, terzo comma, 640-ter quarto comma e per i fatti di cui all'art. 646, secondo comma, o aggravati dalle circostanza di cui all'art. 61, primo comma, n. 11 si procede d'ufficio qualora ricorrano circostanza aggravanti ad effetto speciale.</a:t>
            </a:r>
          </a:p>
          <a:p>
            <a:pPr marL="0" indent="0" algn="just">
              <a:buNone/>
            </a:pPr>
            <a:endParaRPr lang="it-IT" sz="2200" dirty="0"/>
          </a:p>
          <a:p>
            <a:pPr marL="0" indent="0" algn="just">
              <a:buNone/>
            </a:pPr>
            <a:endParaRPr lang="it-IT" sz="2200" i="1" dirty="0"/>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chermata 2016-09-21 alle 17.35.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62000"/>
          </a:xfrm>
          <a:prstGeom prst="rect">
            <a:avLst/>
          </a:prstGeom>
        </p:spPr>
      </p:pic>
      <p:sp>
        <p:nvSpPr>
          <p:cNvPr id="11" name="Rectangle 10"/>
          <p:cNvSpPr/>
          <p:nvPr/>
        </p:nvSpPr>
        <p:spPr>
          <a:xfrm>
            <a:off x="0" y="-59815"/>
            <a:ext cx="12192000" cy="829310"/>
          </a:xfrm>
          <a:prstGeom prst="rect">
            <a:avLst/>
          </a:prstGeom>
        </p:spPr>
        <p:txBody>
          <a:bodyPr wrap="square">
            <a:spAutoFit/>
          </a:bodyPr>
          <a:lstStyle/>
          <a:p>
            <a:pPr algn="ctr"/>
            <a:r>
              <a:rPr lang="it-IT" altLang="fr-BE" sz="4800" dirty="0">
                <a:solidFill>
                  <a:schemeClr val="bg1"/>
                </a:solidFill>
                <a:latin typeface="+mj-lt"/>
                <a:ea typeface="+mj-ea"/>
                <a:cs typeface="+mj-cs"/>
              </a:rPr>
              <a:t>Procedibilità</a:t>
            </a:r>
          </a:p>
        </p:txBody>
      </p:sp>
      <p:sp>
        <p:nvSpPr>
          <p:cNvPr id="3" name="Segnaposto contenuto 2"/>
          <p:cNvSpPr>
            <a:spLocks noGrp="1"/>
          </p:cNvSpPr>
          <p:nvPr>
            <p:ph idx="1"/>
          </p:nvPr>
        </p:nvSpPr>
        <p:spPr>
          <a:xfrm>
            <a:off x="838200" y="1435100"/>
            <a:ext cx="10515600" cy="4927600"/>
          </a:xfrm>
        </p:spPr>
        <p:txBody>
          <a:bodyPr>
            <a:normAutofit lnSpcReduction="10000"/>
          </a:bodyPr>
          <a:lstStyle/>
          <a:p>
            <a:pPr marL="0" indent="0" algn="ctr">
              <a:buNone/>
            </a:pPr>
            <a:r>
              <a:rPr lang="it-IT" b="1" i="1" dirty="0"/>
              <a:t>Art. 12 - Disposizioni transitorie </a:t>
            </a:r>
          </a:p>
          <a:p>
            <a:pPr algn="just"/>
            <a:r>
              <a:rPr lang="it-IT" sz="2200" dirty="0"/>
              <a:t>1. Per i reati perseguibili a querela in base alle disposizioni del presente decreto, commessi prima della data di entrata in vigore dello stesso, il termine per la presentazione della querela decorre dalla predetta data, se la persona offesa ha avuto in precedenza notizia del fatto costituente reato.</a:t>
            </a:r>
          </a:p>
          <a:p>
            <a:pPr algn="just"/>
            <a:r>
              <a:rPr lang="it-IT" sz="2200" dirty="0"/>
              <a:t>2. Se è pendente il procedimento, il pubblico ministero, nel corso delle indagini preliminari, o il giudice, dopo l’esercizio dell’azione penale, anche, se necessario, previa ricerca anagrafica, informa la persona offesa dal reato della facoltà di esercitare il diritto di querela e il termine decorre dal giorno in cui la persona offesa è stata informata. </a:t>
            </a:r>
          </a:p>
          <a:p>
            <a:pPr marL="0" indent="0" algn="just">
              <a:buNone/>
            </a:pPr>
            <a:endParaRPr lang="it-IT" sz="2200" dirty="0"/>
          </a:p>
          <a:p>
            <a:pPr marL="0" indent="0" algn="ctr">
              <a:buNone/>
            </a:pPr>
            <a:r>
              <a:rPr lang="it-IT" sz="2200" b="1" u="sng" dirty="0"/>
              <a:t>Cass. 9 maggio 2018, n. 23077</a:t>
            </a:r>
          </a:p>
          <a:p>
            <a:pPr marL="0" indent="0" algn="just">
              <a:buNone/>
            </a:pPr>
            <a:r>
              <a:rPr lang="it-IT" sz="2200" dirty="0"/>
              <a:t>la procedura di cui all’art. 12 comma 2 </a:t>
            </a:r>
            <a:r>
              <a:rPr lang="it-IT" sz="2200" u="sng" dirty="0"/>
              <a:t>non deve essere attivata nel caso in cui la persona offesa si sia costituita parte civile</a:t>
            </a:r>
            <a:r>
              <a:rPr lang="it-IT" sz="2200" dirty="0"/>
              <a:t>, essendo irrilevante che la stessa non abbia poi presentato le proprie conclusioni, ed il reato sia stato comunque già dichiarato prescritto nel giudizio di merito</a:t>
            </a:r>
          </a:p>
        </p:txBody>
      </p:sp>
      <p:sp>
        <p:nvSpPr>
          <p:cNvPr id="4" name="Segnaposto piè di pagina 3"/>
          <p:cNvSpPr>
            <a:spLocks noGrp="1"/>
          </p:cNvSpPr>
          <p:nvPr>
            <p:ph type="ftr" sz="quarter" idx="11"/>
          </p:nvPr>
        </p:nvSpPr>
        <p:spPr/>
        <p:txBody>
          <a:bodyPr/>
          <a:lstStyle/>
          <a:p>
            <a:r>
              <a:rPr lang="fr-BE" dirty="0" smtClean="0"/>
              <a:t>Lab_Usura_2016</a:t>
            </a:r>
            <a:endParaRPr lang="fr-B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2515</Words>
  <Application>Microsoft Office PowerPoint</Application>
  <PresentationFormat>Widescreen</PresentationFormat>
  <Paragraphs>216</Paragraphs>
  <Slides>35</Slides>
  <Notes>29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35</vt:i4>
      </vt:variant>
    </vt:vector>
  </HeadingPairs>
  <TitlesOfParts>
    <vt:vector size="43" baseType="lpstr">
      <vt:lpstr>Arial</vt:lpstr>
      <vt:lpstr>Calibri</vt:lpstr>
      <vt:lpstr>Calibri Light</vt:lpstr>
      <vt:lpstr>Times New Roman</vt:lpstr>
      <vt:lpstr>Trebuchet MS</vt:lpstr>
      <vt:lpstr>Verdana</vt:lpstr>
      <vt:lpstr>Wingdings</vt:lpstr>
      <vt:lpstr>Thème Office</vt:lpstr>
      <vt:lpstr>I reati di truffa e frode informatica Rapporti tra fattispecie e questioni processuali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Université Catholique de Louvain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background</dc:title>
  <dc:creator>Xavier Lampe</dc:creator>
  <cp:lastModifiedBy>Utente</cp:lastModifiedBy>
  <cp:revision>182</cp:revision>
  <cp:lastPrinted>2016-10-01T16:34:00Z</cp:lastPrinted>
  <dcterms:created xsi:type="dcterms:W3CDTF">2016-09-23T09:38:00Z</dcterms:created>
  <dcterms:modified xsi:type="dcterms:W3CDTF">2018-07-20T13:33:52Z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1033-10.2.0.5831</vt:lpwstr>
  </property>
</Properties>
</file>